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62" r:id="rId6"/>
    <p:sldId id="282" r:id="rId7"/>
    <p:sldId id="264" r:id="rId8"/>
    <p:sldId id="274" r:id="rId9"/>
    <p:sldId id="272" r:id="rId10"/>
    <p:sldId id="273" r:id="rId11"/>
    <p:sldId id="276" r:id="rId12"/>
    <p:sldId id="268" r:id="rId13"/>
    <p:sldId id="275" r:id="rId14"/>
    <p:sldId id="270" r:id="rId15"/>
    <p:sldId id="271" r:id="rId16"/>
    <p:sldId id="277" r:id="rId17"/>
    <p:sldId id="280" r:id="rId18"/>
    <p:sldId id="266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165" autoAdjust="0"/>
  </p:normalViewPr>
  <p:slideViewPr>
    <p:cSldViewPr snapToGrid="0" showGuides="1">
      <p:cViewPr varScale="1">
        <p:scale>
          <a:sx n="82" d="100"/>
          <a:sy n="82" d="100"/>
        </p:scale>
        <p:origin x="23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4306E7-20C5-4227-A7B9-C28F4C76C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1C69DF-8BC3-448B-A4B2-405F152CF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74F37A-24C5-47ED-AB9F-5865EA69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5B9E-E0D7-4B91-9F5D-7C47FC0AEF08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EEA251-6095-4E74-850A-8A908028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44E947-04DF-45CC-A446-3F5A2CF28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CEBE-D142-4EE3-8A0D-E70D43C011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624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74ABA-B393-43E4-A74B-24DBAE335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AFCACB0-210D-41A3-9108-F2FACFDED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CB613D-4EC1-41DA-9ECA-F9DAD248A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5B9E-E0D7-4B91-9F5D-7C47FC0AEF08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47D657-0EE5-4552-95A5-B1FAC8854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A37CD7-A1EE-4042-BCEB-582F528C1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CEBE-D142-4EE3-8A0D-E70D43C011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314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8561DF7-E3DC-4D50-8C10-E753314DBE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F59705-F36F-4050-B33A-4628208CE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20EA88-982A-4A58-9150-999EB391C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5B9E-E0D7-4B91-9F5D-7C47FC0AEF08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2581B0-D2F6-4F14-A9EA-3D911E03B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224CCB-A738-40E8-954A-6A83E08C5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CEBE-D142-4EE3-8A0D-E70D43C011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468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C7A342-95A9-4C98-B177-D2A42EC8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B89818-FDF0-47BA-A2CE-5782F042B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6603E2-9153-44EF-8056-E74C272EF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5B9E-E0D7-4B91-9F5D-7C47FC0AEF08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129625-B09B-4029-A380-139F932A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13CFF2-A636-4590-876A-33F4FAFDD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CEBE-D142-4EE3-8A0D-E70D43C011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83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C9D152-5B25-4B05-90CD-C03956CE7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287914-572F-4485-8651-F057F608C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3F2F56-FD29-4EB9-B8C8-85ED80DEB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5B9E-E0D7-4B91-9F5D-7C47FC0AEF08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26444A-2AC5-43CE-883C-8BFC50D3C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80D20F-5B6E-4245-8FB7-CB8E6A13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CEBE-D142-4EE3-8A0D-E70D43C011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198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CA114-9081-43DE-815C-30FE4572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AB2150-5F6C-4875-85CC-693266B69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857958-6566-4D2F-A9A3-65ED9AC75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94E787-174C-4C10-BDDF-20AD17A53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5B9E-E0D7-4B91-9F5D-7C47FC0AEF08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770CB2B-43A6-4AF8-9F37-4AAF3B109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9DE052-DCD3-4687-90B7-26A2A113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CEBE-D142-4EE3-8A0D-E70D43C011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978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3DF03-F391-4FB7-8C6E-A63E19484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F0A32E-5B68-4592-834A-33E5F16D7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1E0FF05-3962-457E-9D5F-F37F69EBD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1E61BB-FA81-4716-BF78-0D0483520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D815491-0012-4553-A366-C2C539E745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9B8691-7A83-474F-99EF-4CA7DE2D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5B9E-E0D7-4B91-9F5D-7C47FC0AEF08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A5F5DFE-F187-4919-8E19-1E83E867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6903A49-6F2D-4949-BDDF-57731EF8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CEBE-D142-4EE3-8A0D-E70D43C011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315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1C56D-0E94-422A-996B-D35233198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EFD5108-99DF-4712-9902-9B3D00695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5B9E-E0D7-4B91-9F5D-7C47FC0AEF08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0FFDFC-483C-4EBD-A1DA-3D945E6C0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763764-074B-42B5-BE94-AAD8C12C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CEBE-D142-4EE3-8A0D-E70D43C011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53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B292779-F84A-4058-9651-DB24BC753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5B9E-E0D7-4B91-9F5D-7C47FC0AEF08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ACB6336-E2E0-401B-9C05-DB8E1841C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3090E0-2D9D-40C3-B6F2-78D06C804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CEBE-D142-4EE3-8A0D-E70D43C011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4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F37888-7E7A-42C1-B35C-CEAEF6247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156CB3-E832-433B-B569-3B4443952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DC2766-85A0-4585-B0C9-51E5762F4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3820B9E-20CC-4928-AF78-C5CBAD38B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5B9E-E0D7-4B91-9F5D-7C47FC0AEF08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7EF59A6-D6A2-401E-B7FF-A548F06B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603E3C-85E8-4815-9815-1A0928C3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CEBE-D142-4EE3-8A0D-E70D43C011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712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98A77C-C27D-41D9-BCC5-01B9E174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E459369-369D-4F9F-8F1E-2D4C942EBF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63D5AD-288B-4D95-826A-D0482D0BF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95AEE4-FEDE-41E7-A795-89F09341E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5B9E-E0D7-4B91-9F5D-7C47FC0AEF08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0BE615-5ECE-4B0E-9004-B68A8B21C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2989FD-D9D2-4780-9756-E4786C10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4CEBE-D142-4EE3-8A0D-E70D43C011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85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04274E-6FF9-4040-A4DF-F03676B3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4A718A-B53E-4416-8A6A-3B2E8B880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481134-4146-4D63-9654-96C674314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75B9E-E0D7-4B91-9F5D-7C47FC0AEF08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830515-EAE2-4800-B046-EB1F0D4CB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D94919-F680-42BD-8326-ECD5D7636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4CEBE-D142-4EE3-8A0D-E70D43C011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544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jpe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12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microsoft.com/office/2007/relationships/hdphoto" Target="../media/hdphoto5.wdp"/><Relationship Id="rId5" Type="http://schemas.microsoft.com/office/2007/relationships/hdphoto" Target="../media/hdphoto4.wdp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0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Оксид меди: Влияние на сельскохозяйственные поля - African Pegmatite">
            <a:extLst>
              <a:ext uri="{FF2B5EF4-FFF2-40B4-BE49-F238E27FC236}">
                <a16:creationId xmlns:a16="http://schemas.microsoft.com/office/drawing/2014/main" id="{FC960E25-100B-4B68-A94E-81377E539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108" y="0"/>
            <a:ext cx="18023869" cy="721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AF6E9B2-3E83-42FC-B77E-0A1EFF01D3E5}"/>
              </a:ext>
            </a:extLst>
          </p:cNvPr>
          <p:cNvSpPr/>
          <p:nvPr/>
        </p:nvSpPr>
        <p:spPr>
          <a:xfrm>
            <a:off x="1591594" y="1335532"/>
            <a:ext cx="7809722" cy="2216232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699F41-1D66-4971-85AB-4391B1DB7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455" y="2151498"/>
            <a:ext cx="9144000" cy="2387600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Использование БПЛА для контроля состояния </a:t>
            </a:r>
            <a:br>
              <a:rPr lang="ru-RU" sz="4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посевных полей</a:t>
            </a:r>
            <a:b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8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0744B26-7F40-4156-A7D6-26339682C4DB}"/>
              </a:ext>
            </a:extLst>
          </p:cNvPr>
          <p:cNvSpPr/>
          <p:nvPr/>
        </p:nvSpPr>
        <p:spPr>
          <a:xfrm>
            <a:off x="388776" y="4555849"/>
            <a:ext cx="7057053" cy="1574364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  <a:p>
            <a:pPr algn="ctr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F009FBA-0513-4517-8480-F0EB5A9D36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776" y="4350275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b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тудент: Соколова Валерия</a:t>
            </a:r>
          </a:p>
          <a:p>
            <a:pPr algn="l"/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Группа: СМ7-83Б</a:t>
            </a:r>
          </a:p>
          <a:p>
            <a:pPr algn="l"/>
            <a:r>
              <a:rPr lang="ru-RU" dirty="0">
                <a:latin typeface="Times New Roman" panose="02020603050405020304" pitchFamily="18" charset="0"/>
              </a:rPr>
              <a:t>Научный руководитель: Назарова </a:t>
            </a:r>
            <a:r>
              <a:rPr lang="ru-RU" dirty="0" err="1">
                <a:latin typeface="Times New Roman" panose="02020603050405020304" pitchFamily="18" charset="0"/>
              </a:rPr>
              <a:t>Анаид</a:t>
            </a:r>
            <a:r>
              <a:rPr lang="ru-RU" dirty="0">
                <a:latin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</a:rPr>
              <a:t>Вартановна</a:t>
            </a:r>
            <a:endParaRPr lang="ru-RU" dirty="0"/>
          </a:p>
        </p:txBody>
      </p:sp>
      <p:pic>
        <p:nvPicPr>
          <p:cNvPr id="1032" name="Picture 8" descr="Векторный герб МГТУ имени Н. Э. Баумана — Abali.ru">
            <a:extLst>
              <a:ext uri="{FF2B5EF4-FFF2-40B4-BE49-F238E27FC236}">
                <a16:creationId xmlns:a16="http://schemas.microsoft.com/office/drawing/2014/main" id="{3ED50CC2-EB55-4109-A62F-57525CCC3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067" y="102636"/>
            <a:ext cx="2127054" cy="250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82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003380-E3BF-419C-A294-1A037F273DB9}"/>
              </a:ext>
            </a:extLst>
          </p:cNvPr>
          <p:cNvSpPr/>
          <p:nvPr/>
        </p:nvSpPr>
        <p:spPr>
          <a:xfrm>
            <a:off x="0" y="0"/>
            <a:ext cx="23308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9C8235-E5C5-47F6-B3E1-A6C94838AB76}"/>
              </a:ext>
            </a:extLst>
          </p:cNvPr>
          <p:cNvSpPr/>
          <p:nvPr/>
        </p:nvSpPr>
        <p:spPr>
          <a:xfrm>
            <a:off x="11958916" y="0"/>
            <a:ext cx="233083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B1CA11-7388-442C-AF9D-5F6F561CB260}"/>
              </a:ext>
            </a:extLst>
          </p:cNvPr>
          <p:cNvSpPr/>
          <p:nvPr/>
        </p:nvSpPr>
        <p:spPr>
          <a:xfrm>
            <a:off x="0" y="-1"/>
            <a:ext cx="12192000" cy="10488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50000"/>
              </a:lnSpc>
            </a:pPr>
            <a:r>
              <a:rPr lang="ru-RU" sz="3600" b="1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ru-RU" sz="3600" b="1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Расчет винтомоторной группы</a:t>
            </a:r>
            <a:endParaRPr lang="ru-RU" sz="36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F17ECCD-6B6E-4FFE-9B0B-9EC87D4B0309}"/>
              </a:ext>
            </a:extLst>
          </p:cNvPr>
          <p:cNvSpPr/>
          <p:nvPr/>
        </p:nvSpPr>
        <p:spPr>
          <a:xfrm rot="5400000">
            <a:off x="5974976" y="640976"/>
            <a:ext cx="242047" cy="121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9ED1E0-9B16-45F5-9350-D32F09598AC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674" y="-106458"/>
            <a:ext cx="1261783" cy="1261783"/>
          </a:xfrm>
          <a:prstGeom prst="rect">
            <a:avLst/>
          </a:prstGeom>
        </p:spPr>
      </p:pic>
      <p:pic>
        <p:nvPicPr>
          <p:cNvPr id="14" name="Рисунок 13" descr="T-Motor MN501-S KV300">
            <a:extLst>
              <a:ext uri="{FF2B5EF4-FFF2-40B4-BE49-F238E27FC236}">
                <a16:creationId xmlns:a16="http://schemas.microsoft.com/office/drawing/2014/main" id="{1E894208-B80A-4B83-8F5E-8D8EFB1D436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5"/>
          <a:stretch/>
        </p:blipFill>
        <p:spPr bwMode="auto">
          <a:xfrm>
            <a:off x="8725522" y="1531816"/>
            <a:ext cx="3123976" cy="233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CDF837-86AD-46B9-AFC8-23A18D88D8A5}"/>
              </a:ext>
            </a:extLst>
          </p:cNvPr>
          <p:cNvSpPr txBox="1"/>
          <p:nvPr/>
        </p:nvSpPr>
        <p:spPr>
          <a:xfrm>
            <a:off x="8612815" y="4087028"/>
            <a:ext cx="6096000" cy="981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Подобран двигатель </a:t>
            </a:r>
          </a:p>
          <a:p>
            <a:pPr indent="449580" algn="just">
              <a:lnSpc>
                <a:spcPct val="150000"/>
              </a:lnSpc>
              <a:spcAft>
                <a:spcPts val="800"/>
              </a:spcAft>
            </a:pP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T-Motor MN501-S KV300</a:t>
            </a:r>
            <a:endParaRPr lang="ru-RU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E3F26F-D8DE-4340-AFDF-7725B8D5E37D}"/>
                  </a:ext>
                </a:extLst>
              </p:cNvPr>
              <p:cNvSpPr txBox="1"/>
              <p:nvPr/>
            </p:nvSpPr>
            <p:spPr>
              <a:xfrm>
                <a:off x="514210" y="1857185"/>
                <a:ext cx="70283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Р=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α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ru-RU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ρ</m:t>
                    </m:r>
                    <m:r>
                      <a:rPr lang="ru-RU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p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∙</m:t>
                    </m:r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D</m:t>
                        </m:r>
                      </m:e>
                      <m:sup>
                        <m:r>
                          <a:rPr lang="ru-RU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E3F26F-D8DE-4340-AFDF-7725B8D5E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10" y="1857185"/>
                <a:ext cx="7028328" cy="369332"/>
              </a:xfrm>
              <a:prstGeom prst="rect">
                <a:avLst/>
              </a:prstGeom>
              <a:blipFill>
                <a:blip r:embed="rId4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AE4D3E-35E6-4C74-B302-F5EDCF311382}"/>
                  </a:ext>
                </a:extLst>
              </p:cNvPr>
              <p:cNvSpPr txBox="1"/>
              <p:nvPr/>
            </p:nvSpPr>
            <p:spPr>
              <a:xfrm>
                <a:off x="-915786" y="2379191"/>
                <a:ext cx="7844117" cy="923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макс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15,045 </m:t>
                              </m:r>
                            </m:num>
                            <m:den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0,05213∙1.225∙</m:t>
                              </m:r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0,508</m:t>
                                  </m:r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ru-RU" i="0">
                          <a:latin typeface="Cambria Math" panose="02040503050406030204" pitchFamily="18" charset="0"/>
                        </a:rPr>
                        <m:t>=3569 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об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мин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AE4D3E-35E6-4C74-B302-F5EDCF311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5786" y="2379191"/>
                <a:ext cx="7844117" cy="923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765D71-F1A6-4A14-9C82-08426F54C5D9}"/>
                  </a:ext>
                </a:extLst>
              </p:cNvPr>
              <p:cNvSpPr txBox="1"/>
              <p:nvPr/>
            </p:nvSpPr>
            <p:spPr>
              <a:xfrm>
                <a:off x="116541" y="3594352"/>
                <a:ext cx="8706333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сопр. макс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ru-RU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0,062145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2∙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∙1,225∙</m:t>
                      </m:r>
                      <m:sSup>
                        <m:sSup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59,48</m:t>
                          </m:r>
                        </m:e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i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0,508</m:t>
                          </m:r>
                        </m:e>
                        <m:sup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ru-RU" i="0">
                          <a:latin typeface="Cambria Math" panose="02040503050406030204" pitchFamily="18" charset="0"/>
                        </a:rPr>
                        <m:t>=1,4502 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∙м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765D71-F1A6-4A14-9C82-08426F54C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1" y="3594352"/>
                <a:ext cx="8706333" cy="618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B6C8F35-19A5-4E0C-85B1-5227BDCD8ECA}"/>
                  </a:ext>
                </a:extLst>
              </p:cNvPr>
              <p:cNvSpPr txBox="1"/>
              <p:nvPr/>
            </p:nvSpPr>
            <p:spPr>
              <a:xfrm>
                <a:off x="-1250841" y="4525133"/>
                <a:ext cx="7865706" cy="5666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макс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=2∙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 2∙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∙59,76=375,48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рад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сек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B6C8F35-19A5-4E0C-85B1-5227BDCD8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50841" y="4525133"/>
                <a:ext cx="7865706" cy="5666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5F0F34-19E0-490D-BFE6-7889521D4B3C}"/>
                  </a:ext>
                </a:extLst>
              </p:cNvPr>
              <p:cNvSpPr txBox="1"/>
              <p:nvPr/>
            </p:nvSpPr>
            <p:spPr>
              <a:xfrm>
                <a:off x="-1593812" y="5357321"/>
                <a:ext cx="9200167" cy="3992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двиг.макс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сумм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>
                              <a:latin typeface="Cambria Math" panose="02040503050406030204" pitchFamily="18" charset="0"/>
                            </a:rPr>
                            <m:t>макс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сопр. макс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 1,4562 Н∙м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05F0F34-19E0-490D-BFE6-7889521D4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93812" y="5357321"/>
                <a:ext cx="9200167" cy="399212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6A4EA2-5850-4C1B-82DC-631A8AA43815}"/>
                  </a:ext>
                </a:extLst>
              </p:cNvPr>
              <p:cNvSpPr txBox="1"/>
              <p:nvPr/>
            </p:nvSpPr>
            <p:spPr>
              <a:xfrm>
                <a:off x="-611155" y="6077723"/>
                <a:ext cx="7865706" cy="385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макс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двиг.макс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макс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 1,4562 ∙375,48=546,77 Вт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6A4EA2-5850-4C1B-82DC-631A8AA43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1155" y="6077723"/>
                <a:ext cx="7865706" cy="385555"/>
              </a:xfrm>
              <a:prstGeom prst="rect">
                <a:avLst/>
              </a:prstGeom>
              <a:blipFill>
                <a:blip r:embed="rId9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44B99B14-FCD0-4309-8A25-A441FC7C3A27}"/>
              </a:ext>
            </a:extLst>
          </p:cNvPr>
          <p:cNvSpPr txBox="1"/>
          <p:nvPr/>
        </p:nvSpPr>
        <p:spPr>
          <a:xfrm>
            <a:off x="443865" y="1056666"/>
            <a:ext cx="8168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Тяга винта зависит от диаметра винта D, числа оборотов в секунду n, плотности воздуха ρ, коэффициента тяги винта α  и выражается по формуле:</a:t>
            </a:r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8ED919-8F33-4CEA-AC81-123C6F004DEC}"/>
              </a:ext>
            </a:extLst>
          </p:cNvPr>
          <p:cNvSpPr txBox="1"/>
          <p:nvPr/>
        </p:nvSpPr>
        <p:spPr>
          <a:xfrm>
            <a:off x="11235452" y="60034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68133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003380-E3BF-419C-A294-1A037F273DB9}"/>
              </a:ext>
            </a:extLst>
          </p:cNvPr>
          <p:cNvSpPr/>
          <p:nvPr/>
        </p:nvSpPr>
        <p:spPr>
          <a:xfrm>
            <a:off x="0" y="0"/>
            <a:ext cx="23308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9C8235-E5C5-47F6-B3E1-A6C94838AB76}"/>
              </a:ext>
            </a:extLst>
          </p:cNvPr>
          <p:cNvSpPr/>
          <p:nvPr/>
        </p:nvSpPr>
        <p:spPr>
          <a:xfrm>
            <a:off x="11958916" y="0"/>
            <a:ext cx="233083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B1CA11-7388-442C-AF9D-5F6F561CB260}"/>
              </a:ext>
            </a:extLst>
          </p:cNvPr>
          <p:cNvSpPr/>
          <p:nvPr/>
        </p:nvSpPr>
        <p:spPr>
          <a:xfrm>
            <a:off x="0" y="-1"/>
            <a:ext cx="12192000" cy="10668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ru-RU" sz="3600" b="1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распознавания насекомых</a:t>
            </a:r>
            <a:endParaRPr lang="ru-RU" sz="28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F17ECCD-6B6E-4FFE-9B0B-9EC87D4B0309}"/>
              </a:ext>
            </a:extLst>
          </p:cNvPr>
          <p:cNvSpPr/>
          <p:nvPr/>
        </p:nvSpPr>
        <p:spPr>
          <a:xfrm rot="5400000">
            <a:off x="5974976" y="640976"/>
            <a:ext cx="242047" cy="121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9ED1E0-9B16-45F5-9350-D32F09598AC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674" y="-106458"/>
            <a:ext cx="1261783" cy="12617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906A3B-F579-496D-84AC-E32FF4FDE5C6}"/>
              </a:ext>
            </a:extLst>
          </p:cNvPr>
          <p:cNvSpPr txBox="1"/>
          <p:nvPr/>
        </p:nvSpPr>
        <p:spPr>
          <a:xfrm>
            <a:off x="1431134" y="1661181"/>
            <a:ext cx="11208901" cy="70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sz="1800" strike="noStrike" kern="100" dirty="0"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YOLOv8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 - это новейшее семейство моделей обнаружения объектов на базе YOLO от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Ultralytics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, обеспечивающих самые современные характеристики.</a:t>
            </a:r>
            <a:endParaRPr lang="ru-RU" sz="18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6F2D22-3C1A-42C6-82AE-78C588B8D420}"/>
              </a:ext>
            </a:extLst>
          </p:cNvPr>
          <p:cNvSpPr txBox="1"/>
          <p:nvPr/>
        </p:nvSpPr>
        <p:spPr>
          <a:xfrm>
            <a:off x="11235213" y="61497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33C9BD-16D1-4FD9-953A-CFF2E6844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02" y="3060649"/>
            <a:ext cx="4458664" cy="296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BF78D8-265A-4E94-B033-34142F957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340" y="3046052"/>
            <a:ext cx="4683873" cy="304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323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003380-E3BF-419C-A294-1A037F273DB9}"/>
              </a:ext>
            </a:extLst>
          </p:cNvPr>
          <p:cNvSpPr/>
          <p:nvPr/>
        </p:nvSpPr>
        <p:spPr>
          <a:xfrm>
            <a:off x="0" y="0"/>
            <a:ext cx="23308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9C8235-E5C5-47F6-B3E1-A6C94838AB76}"/>
              </a:ext>
            </a:extLst>
          </p:cNvPr>
          <p:cNvSpPr/>
          <p:nvPr/>
        </p:nvSpPr>
        <p:spPr>
          <a:xfrm>
            <a:off x="11958916" y="0"/>
            <a:ext cx="233083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B1CA11-7388-442C-AF9D-5F6F561CB260}"/>
              </a:ext>
            </a:extLst>
          </p:cNvPr>
          <p:cNvSpPr/>
          <p:nvPr/>
        </p:nvSpPr>
        <p:spPr>
          <a:xfrm>
            <a:off x="0" y="-1"/>
            <a:ext cx="12192000" cy="10488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ru-RU" sz="3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ценка качества работы алгоритма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F17ECCD-6B6E-4FFE-9B0B-9EC87D4B0309}"/>
              </a:ext>
            </a:extLst>
          </p:cNvPr>
          <p:cNvSpPr/>
          <p:nvPr/>
        </p:nvSpPr>
        <p:spPr>
          <a:xfrm rot="5400000">
            <a:off x="5974976" y="640976"/>
            <a:ext cx="242047" cy="121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9ED1E0-9B16-45F5-9350-D32F09598AC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674" y="-106458"/>
            <a:ext cx="1261783" cy="12617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0FF20-38E1-4366-97E3-A5EC1DD570C7}"/>
              </a:ext>
            </a:extLst>
          </p:cNvPr>
          <p:cNvSpPr txBox="1"/>
          <p:nvPr/>
        </p:nvSpPr>
        <p:spPr>
          <a:xfrm>
            <a:off x="11235452" y="60034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446C22-9C58-485A-9E21-7A680CF00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23" y="1377663"/>
            <a:ext cx="6167717" cy="462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BCC5FB-F614-4446-A4C4-51E2E69EA9D3}"/>
              </a:ext>
            </a:extLst>
          </p:cNvPr>
          <p:cNvSpPr txBox="1"/>
          <p:nvPr/>
        </p:nvSpPr>
        <p:spPr>
          <a:xfrm>
            <a:off x="1816436" y="1264560"/>
            <a:ext cx="466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TP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84A54-B4D8-4A2B-80C0-040753053F23}"/>
              </a:ext>
            </a:extLst>
          </p:cNvPr>
          <p:cNvSpPr txBox="1"/>
          <p:nvPr/>
        </p:nvSpPr>
        <p:spPr>
          <a:xfrm>
            <a:off x="4068820" y="1264560"/>
            <a:ext cx="421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FP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DA9294-6336-4C35-B5BB-BFE17A538BFD}"/>
              </a:ext>
            </a:extLst>
          </p:cNvPr>
          <p:cNvSpPr txBox="1"/>
          <p:nvPr/>
        </p:nvSpPr>
        <p:spPr>
          <a:xfrm>
            <a:off x="1883630" y="5869056"/>
            <a:ext cx="466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TN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36ADB-15BA-4242-BA13-5769F59D681D}"/>
              </a:ext>
            </a:extLst>
          </p:cNvPr>
          <p:cNvSpPr txBox="1"/>
          <p:nvPr/>
        </p:nvSpPr>
        <p:spPr>
          <a:xfrm>
            <a:off x="3980202" y="5894499"/>
            <a:ext cx="45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FN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FF4128-B9CB-4059-A9A2-A3C7B099A4D2}"/>
                  </a:ext>
                </a:extLst>
              </p:cNvPr>
              <p:cNvSpPr txBox="1"/>
              <p:nvPr/>
            </p:nvSpPr>
            <p:spPr>
              <a:xfrm>
                <a:off x="7632876" y="1836419"/>
                <a:ext cx="2927586" cy="9810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b="1" i="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Точность </a:t>
                </a:r>
                <a:endParaRPr lang="en-GB" b="1" i="0" dirty="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i="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Precision</a:t>
                </a:r>
                <a:r>
                  <a:rPr lang="ru-RU" i="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GB" i="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ru-RU" i="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GB" sz="2800" b="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GB" sz="2800" b="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800" b="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0,74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FFF4128-B9CB-4059-A9A2-A3C7B099A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76" y="1836419"/>
                <a:ext cx="2927586" cy="981038"/>
              </a:xfrm>
              <a:prstGeom prst="rect">
                <a:avLst/>
              </a:prstGeom>
              <a:blipFill>
                <a:blip r:embed="rId4"/>
                <a:stretch>
                  <a:fillRect l="-1667" t="-3106" r="-10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00F0FB-147D-4B83-88D8-F6709315805A}"/>
                  </a:ext>
                </a:extLst>
              </p:cNvPr>
              <p:cNvSpPr txBox="1"/>
              <p:nvPr/>
            </p:nvSpPr>
            <p:spPr>
              <a:xfrm>
                <a:off x="7726135" y="3114487"/>
                <a:ext cx="2927586" cy="9810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Полнота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  </a:t>
                </a:r>
                <a:r>
                  <a:rPr lang="en-GB" i="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ru-RU" i="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GB" sz="2800" b="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GB" sz="2800" b="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800" b="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0,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00F0FB-147D-4B83-88D8-F67093158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135" y="3114487"/>
                <a:ext cx="2927586" cy="981038"/>
              </a:xfrm>
              <a:prstGeom prst="rect">
                <a:avLst/>
              </a:prstGeom>
              <a:blipFill>
                <a:blip r:embed="rId5"/>
                <a:stretch>
                  <a:fillRect l="-1663" t="-3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C7D066-98A4-4037-AC07-1D32F64705FC}"/>
                  </a:ext>
                </a:extLst>
              </p:cNvPr>
              <p:cNvSpPr txBox="1"/>
              <p:nvPr/>
            </p:nvSpPr>
            <p:spPr>
              <a:xfrm>
                <a:off x="7632876" y="4884382"/>
                <a:ext cx="3804503" cy="664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effectLst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i="1" dirty="0" smtClean="0">
                          <a:effectLst/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l-G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ru-RU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l-GR" i="1" dirty="0" smtClean="0">
                          <a:effectLst/>
                          <a:latin typeface="Cambria Math" panose="02040503050406030204" pitchFamily="18" charset="0"/>
                        </a:rPr>
                        <m:t>+1)</m:t>
                      </m:r>
                      <m:f>
                        <m:fPr>
                          <m:ctrlPr>
                            <a:rPr lang="el-GR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GB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sSup>
                            <m:sSupPr>
                              <m:ctrlPr>
                                <a:rPr lang="el-GR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ru-RU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GB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  <m:r>
                        <a:rPr lang="en-GB" b="0" i="1" dirty="0" smtClean="0">
                          <a:solidFill>
                            <a:srgbClr val="212121"/>
                          </a:solidFill>
                          <a:effectLst/>
                          <a:latin typeface="Cambria Math" panose="02040503050406030204" pitchFamily="18" charset="0"/>
                        </a:rPr>
                        <m:t>​</m:t>
                      </m:r>
                    </m:oMath>
                  </m:oMathPara>
                </a14:m>
                <a:br>
                  <a:rPr lang="en-GB" b="0" i="0" dirty="0">
                    <a:solidFill>
                      <a:srgbClr val="212121"/>
                    </a:solidFill>
                    <a:effectLst/>
                    <a:latin typeface="KaTeX_Main"/>
                  </a:rPr>
                </a:br>
                <a:endParaRPr lang="ru-RU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C7D066-98A4-4037-AC07-1D32F6470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76" y="4884382"/>
                <a:ext cx="3804503" cy="6649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D7511813-A72E-4C1B-907E-562ED58A943D}"/>
              </a:ext>
            </a:extLst>
          </p:cNvPr>
          <p:cNvSpPr txBox="1"/>
          <p:nvPr/>
        </p:nvSpPr>
        <p:spPr>
          <a:xfrm>
            <a:off x="8736919" y="4392555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F-</a:t>
            </a:r>
            <a:r>
              <a:rPr lang="ru-RU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мера</a:t>
            </a:r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75ADBC6-EDF9-4C24-B1B9-A9A442FC701B}"/>
                  </a:ext>
                </a:extLst>
              </p:cNvPr>
              <p:cNvSpPr txBox="1"/>
              <p:nvPr/>
            </p:nvSpPr>
            <p:spPr>
              <a:xfrm>
                <a:off x="7701837" y="5685608"/>
                <a:ext cx="2530693" cy="552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= 2</a:t>
                </a:r>
                <a:r>
                  <a:rPr lang="ru-RU" sz="2000" dirty="0"/>
                  <a:t>·</a:t>
                </a:r>
                <a14:m>
                  <m:oMath xmlns:m="http://schemas.openxmlformats.org/officeDocument/2006/math"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0,74 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∙0,64</m:t>
                        </m:r>
                      </m:num>
                      <m:den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0,74+0,64</m:t>
                        </m:r>
                      </m:den>
                    </m:f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=0,68 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75ADBC6-EDF9-4C24-B1B9-A9A442FC7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837" y="5685608"/>
                <a:ext cx="2530693" cy="552780"/>
              </a:xfrm>
              <a:prstGeom prst="rect">
                <a:avLst/>
              </a:prstGeom>
              <a:blipFill>
                <a:blip r:embed="rId7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54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003380-E3BF-419C-A294-1A037F273DB9}"/>
              </a:ext>
            </a:extLst>
          </p:cNvPr>
          <p:cNvSpPr/>
          <p:nvPr/>
        </p:nvSpPr>
        <p:spPr>
          <a:xfrm>
            <a:off x="0" y="0"/>
            <a:ext cx="23308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9C8235-E5C5-47F6-B3E1-A6C94838AB76}"/>
              </a:ext>
            </a:extLst>
          </p:cNvPr>
          <p:cNvSpPr/>
          <p:nvPr/>
        </p:nvSpPr>
        <p:spPr>
          <a:xfrm>
            <a:off x="11958916" y="0"/>
            <a:ext cx="233083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B1CA11-7388-442C-AF9D-5F6F561CB260}"/>
              </a:ext>
            </a:extLst>
          </p:cNvPr>
          <p:cNvSpPr/>
          <p:nvPr/>
        </p:nvSpPr>
        <p:spPr>
          <a:xfrm>
            <a:off x="0" y="-1"/>
            <a:ext cx="12192000" cy="10488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ru-RU" sz="3600" b="1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Энергетический расчет привода поворота камеры</a:t>
            </a:r>
            <a:endParaRPr lang="ru-RU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3D4C66C-D38B-4586-9EFE-BA7000477554}"/>
              </a:ext>
            </a:extLst>
          </p:cNvPr>
          <p:cNvSpPr/>
          <p:nvPr/>
        </p:nvSpPr>
        <p:spPr>
          <a:xfrm rot="5400000">
            <a:off x="5974976" y="640976"/>
            <a:ext cx="242047" cy="121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8EF8637-4C52-4F44-A662-F00EB75E36CB}"/>
                  </a:ext>
                </a:extLst>
              </p:cNvPr>
              <p:cNvSpPr txBox="1"/>
              <p:nvPr/>
            </p:nvSpPr>
            <p:spPr>
              <a:xfrm>
                <a:off x="370277" y="1048870"/>
                <a:ext cx="6795633" cy="51198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Необходимые </a:t>
                </a:r>
                <a:r>
                  <a:rPr 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условия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r>
                  <a:rPr 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расчёта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д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н</m:t>
                            </m:r>
                          </m:sub>
                        </m:sSub>
                      </m:num>
                      <m:den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den>
                    </m:f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з</m:t>
                        </m:r>
                      </m:sub>
                    </m:sSub>
                    <m:f>
                      <m:f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b>
                            <m:r>
                              <a:rPr lang="ru-RU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н</m:t>
                            </m:r>
                          </m:sub>
                        </m:s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num>
                      <m:den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en-GB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- </a:t>
                </a:r>
                <a:r>
                  <a:rPr lang="ru-RU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Мощность двигателя</a:t>
                </a:r>
                <a:endParaRPr lang="ru-RU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J = 1/6 m</a:t>
                </a:r>
                <a:r>
                  <a:rPr lang="ru-RU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· а</a:t>
                </a:r>
                <a:r>
                  <a:rPr lang="en-GB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·</a:t>
                </a:r>
                <a:r>
                  <a:rPr lang="en-GB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 0,00336 </a:t>
                </a:r>
                <a:r>
                  <a:rPr 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кг</a:t>
                </a:r>
                <a:r>
                  <a:rPr lang="ru-RU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· 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м2 - </a:t>
                </a:r>
                <a:r>
                  <a:rPr 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момент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r>
                  <a:rPr 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инерции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r>
                  <a:rPr lang="ru-RU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камеры с подвесом 0,8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r>
                  <a:rPr 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кг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r>
                  <a:rPr lang="ru-RU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0,18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ru-RU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0,14 м</a:t>
                </a:r>
                <a:endParaRPr lang="en-US" dirty="0">
                  <a:solidFill>
                    <a:srgbClr val="222222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Расчётное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r>
                  <a:rPr 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максимальное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время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r>
                  <a:rPr 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r>
                  <a:rPr 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поворот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- 1 </a:t>
                </a:r>
                <a:r>
                  <a:rPr 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секунда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ε = 4π = 12,56 </a:t>
                </a:r>
                <a:r>
                  <a:rPr 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рад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/c2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ω =  2π = 6,28 </a:t>
                </a:r>
                <a:r>
                  <a:rPr 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рад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/c</a:t>
                </a:r>
                <a:endParaRPr lang="ru-RU" dirty="0">
                  <a:solidFill>
                    <a:srgbClr val="222222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η = </a:t>
                </a:r>
                <a:r>
                  <a:rPr lang="ru-RU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η</a:t>
                </a:r>
                <a:r>
                  <a:rPr lang="ru-RU" sz="1400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ц</a:t>
                </a:r>
                <a:r>
                  <a:rPr lang="ru-RU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· </a:t>
                </a:r>
                <a:r>
                  <a:rPr lang="ru-RU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η</a:t>
                </a:r>
                <a:r>
                  <a:rPr lang="ru-RU" sz="1400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пк</a:t>
                </a:r>
                <a:r>
                  <a:rPr lang="ru-RU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</a:t>
                </a:r>
                <a:r>
                  <a:rPr lang="ru-RU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η</a:t>
                </a:r>
                <a:r>
                  <a:rPr lang="ru-RU" sz="1400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пр</a:t>
                </a:r>
                <a:r>
                  <a:rPr lang="ru-RU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= 0,97 · 0,99 · 0,75 = 0.72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kз</a:t>
                </a:r>
                <a:r>
                  <a:rPr lang="ru-RU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1,5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М</a:t>
                </a:r>
                <a:r>
                  <a:rPr lang="ru-RU" sz="1400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 ε</a:t>
                </a:r>
                <a:r>
                  <a:rPr lang="ru-RU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· 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J = </a:t>
                </a:r>
                <a:r>
                  <a:rPr lang="ru-RU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0,0422 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</a:t>
                </a:r>
                <a:r>
                  <a:rPr lang="ru-RU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· 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м</a:t>
                </a:r>
                <a:endParaRPr lang="ru-RU" dirty="0">
                  <a:solidFill>
                    <a:srgbClr val="222222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2222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>
                            <a:solidFill>
                              <a:srgbClr val="2222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ru-RU">
                            <a:solidFill>
                              <a:srgbClr val="2222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д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0,552 Вт</a:t>
                </a:r>
                <a:endParaRPr lang="en-US" dirty="0">
                  <a:solidFill>
                    <a:srgbClr val="222222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Подобран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двигатель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RE10 </a:t>
                </a:r>
                <a:r>
                  <a:rPr 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мощностью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0,75 </a:t>
                </a:r>
                <a:r>
                  <a:rPr 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Вт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и </a:t>
                </a:r>
                <a:r>
                  <a:rPr 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планетарный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редуктор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GP 10 K с </a:t>
                </a:r>
                <a:r>
                  <a:rPr 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передаточным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отношением</a:t>
                </a:r>
                <a:r>
                  <a:rPr lang="en-US" dirty="0">
                    <a:solidFill>
                      <a:srgbClr val="222222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u = 256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8EF8637-4C52-4F44-A662-F00EB75E3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77" y="1048870"/>
                <a:ext cx="6795633" cy="5119863"/>
              </a:xfrm>
              <a:prstGeom prst="rect">
                <a:avLst/>
              </a:prstGeom>
              <a:blipFill>
                <a:blip r:embed="rId3"/>
                <a:stretch>
                  <a:fillRect l="-807" t="-595" b="-9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E5155A6-B720-4F68-8D98-E66CA943F933}"/>
              </a:ext>
            </a:extLst>
          </p:cNvPr>
          <p:cNvSpPr txBox="1"/>
          <p:nvPr/>
        </p:nvSpPr>
        <p:spPr>
          <a:xfrm>
            <a:off x="11235452" y="60034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12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BF58E4B-4CFB-4DEE-AB55-869EFE5DC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781852"/>
              </p:ext>
            </p:extLst>
          </p:nvPr>
        </p:nvGraphicFramePr>
        <p:xfrm>
          <a:off x="6485651" y="2522648"/>
          <a:ext cx="5130800" cy="257232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879725">
                  <a:extLst>
                    <a:ext uri="{9D8B030D-6E8A-4147-A177-3AD203B41FA5}">
                      <a16:colId xmlns:a16="http://schemas.microsoft.com/office/drawing/2014/main" val="238270556"/>
                    </a:ext>
                  </a:extLst>
                </a:gridCol>
                <a:gridCol w="2251075">
                  <a:extLst>
                    <a:ext uri="{9D8B030D-6E8A-4147-A177-3AD203B41FA5}">
                      <a16:colId xmlns:a16="http://schemas.microsoft.com/office/drawing/2014/main" val="333427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20"/>
                        </a:spcAft>
                      </a:pPr>
                      <a:r>
                        <a:rPr lang="ru-RU" sz="1400">
                          <a:effectLst/>
                        </a:rPr>
                        <a:t>Данные двигателя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50000"/>
                        </a:lnSpc>
                        <a:spcAft>
                          <a:spcPts val="20"/>
                        </a:spcAft>
                      </a:pPr>
                      <a:r>
                        <a:rPr lang="ru-RU" sz="1400">
                          <a:effectLst/>
                        </a:rPr>
                        <a:t>RE 30 модель 448593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6369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20"/>
                        </a:spcAft>
                      </a:pPr>
                      <a:r>
                        <a:rPr lang="ru-RU" sz="1400">
                          <a:effectLst/>
                        </a:rPr>
                        <a:t>Номинальное напряжение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50000"/>
                        </a:lnSpc>
                        <a:spcAft>
                          <a:spcPts val="20"/>
                        </a:spcAft>
                      </a:pPr>
                      <a:r>
                        <a:rPr lang="ru-RU" sz="1400" dirty="0">
                          <a:effectLst/>
                        </a:rPr>
                        <a:t> 4,5 В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2753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20"/>
                        </a:spcAft>
                      </a:pPr>
                      <a:r>
                        <a:rPr lang="ru-RU" sz="1400">
                          <a:effectLst/>
                        </a:rPr>
                        <a:t>Скорость холостого тока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50000"/>
                        </a:lnSpc>
                        <a:spcAft>
                          <a:spcPts val="20"/>
                        </a:spcAft>
                      </a:pPr>
                      <a:r>
                        <a:rPr lang="ru-RU" sz="1400">
                          <a:effectLst/>
                        </a:rPr>
                        <a:t> 11300 об/мин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7045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20"/>
                        </a:spcAft>
                      </a:pPr>
                      <a:r>
                        <a:rPr lang="ru-RU" sz="1400">
                          <a:effectLst/>
                        </a:rPr>
                        <a:t>Ток холостого хода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50000"/>
                        </a:lnSpc>
                        <a:spcAft>
                          <a:spcPts val="20"/>
                        </a:spcAft>
                      </a:pPr>
                      <a:r>
                        <a:rPr lang="ru-RU" sz="1400">
                          <a:effectLst/>
                        </a:rPr>
                        <a:t> 9,34 мА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2289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20"/>
                        </a:spcAft>
                      </a:pPr>
                      <a:r>
                        <a:rPr lang="ru-RU" sz="1400">
                          <a:effectLst/>
                        </a:rPr>
                        <a:t>Номинальная скорость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50000"/>
                        </a:lnSpc>
                        <a:spcAft>
                          <a:spcPts val="20"/>
                        </a:spcAft>
                      </a:pPr>
                      <a:r>
                        <a:rPr lang="ru-RU" sz="1400">
                          <a:effectLst/>
                        </a:rPr>
                        <a:t> 2950 об/мин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0025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20"/>
                        </a:spcAft>
                      </a:pPr>
                      <a:r>
                        <a:rPr lang="ru-RU" sz="1400">
                          <a:effectLst/>
                        </a:rPr>
                        <a:t>Номинальный момент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50000"/>
                        </a:lnSpc>
                        <a:spcAft>
                          <a:spcPts val="20"/>
                        </a:spcAft>
                      </a:pPr>
                      <a:r>
                        <a:rPr lang="ru-RU" sz="1400">
                          <a:effectLst/>
                        </a:rPr>
                        <a:t>  0,787 мНм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5299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20"/>
                        </a:spcAft>
                      </a:pPr>
                      <a:r>
                        <a:rPr lang="ru-RU" sz="1400">
                          <a:effectLst/>
                        </a:rPr>
                        <a:t>Пусковой момент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50000"/>
                        </a:lnSpc>
                        <a:spcAft>
                          <a:spcPts val="20"/>
                        </a:spcAft>
                      </a:pPr>
                      <a:r>
                        <a:rPr lang="ru-RU" sz="1400">
                          <a:effectLst/>
                        </a:rPr>
                        <a:t>  1,09 мНм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4686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20"/>
                        </a:spcAft>
                      </a:pPr>
                      <a:r>
                        <a:rPr lang="ru-RU" sz="1400">
                          <a:effectLst/>
                        </a:rPr>
                        <a:t>Максимальное КПД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50000"/>
                        </a:lnSpc>
                        <a:spcAft>
                          <a:spcPts val="20"/>
                        </a:spcAft>
                      </a:pPr>
                      <a:r>
                        <a:rPr lang="ru-RU" sz="1400">
                          <a:effectLst/>
                        </a:rPr>
                        <a:t>  0,68%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1624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20"/>
                        </a:spcAft>
                      </a:pPr>
                      <a:r>
                        <a:rPr lang="ru-RU" sz="1400">
                          <a:effectLst/>
                        </a:rPr>
                        <a:t>Мощность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>
                        <a:lnSpc>
                          <a:spcPct val="150000"/>
                        </a:lnSpc>
                        <a:spcAft>
                          <a:spcPts val="20"/>
                        </a:spcAft>
                      </a:pPr>
                      <a:r>
                        <a:rPr lang="ru-RU" sz="1400" dirty="0">
                          <a:effectLst/>
                        </a:rPr>
                        <a:t>  0,75Вт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0305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141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003380-E3BF-419C-A294-1A037F273DB9}"/>
              </a:ext>
            </a:extLst>
          </p:cNvPr>
          <p:cNvSpPr/>
          <p:nvPr/>
        </p:nvSpPr>
        <p:spPr>
          <a:xfrm>
            <a:off x="0" y="0"/>
            <a:ext cx="23308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9C8235-E5C5-47F6-B3E1-A6C94838AB76}"/>
              </a:ext>
            </a:extLst>
          </p:cNvPr>
          <p:cNvSpPr/>
          <p:nvPr/>
        </p:nvSpPr>
        <p:spPr>
          <a:xfrm>
            <a:off x="11958916" y="0"/>
            <a:ext cx="233083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B1CA11-7388-442C-AF9D-5F6F561CB260}"/>
              </a:ext>
            </a:extLst>
          </p:cNvPr>
          <p:cNvSpPr/>
          <p:nvPr/>
        </p:nvSpPr>
        <p:spPr>
          <a:xfrm>
            <a:off x="0" y="-1"/>
            <a:ext cx="12192000" cy="10488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50000"/>
              </a:lnSpc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Регулировочный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расчёт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привода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поворота камеры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F17ECCD-6B6E-4FFE-9B0B-9EC87D4B0309}"/>
              </a:ext>
            </a:extLst>
          </p:cNvPr>
          <p:cNvSpPr/>
          <p:nvPr/>
        </p:nvSpPr>
        <p:spPr>
          <a:xfrm rot="5400000">
            <a:off x="5974976" y="640976"/>
            <a:ext cx="242047" cy="121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CF4741-DE04-49A0-A7DE-A43E69A4DD03}"/>
                  </a:ext>
                </a:extLst>
              </p:cNvPr>
              <p:cNvSpPr txBox="1"/>
              <p:nvPr/>
            </p:nvSpPr>
            <p:spPr>
              <a:xfrm>
                <a:off x="648693" y="1783971"/>
                <a:ext cx="6615951" cy="40934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Times New Roman"/>
                    <a:cs typeface="Times New Roman"/>
                  </a:rPr>
                  <a:t>В </a:t>
                </a:r>
                <a:r>
                  <a:rPr lang="en-US" sz="2000" dirty="0" err="1">
                    <a:latin typeface="Times New Roman"/>
                    <a:cs typeface="Times New Roman"/>
                  </a:rPr>
                  <a:t>результате</a:t>
                </a:r>
                <a:r>
                  <a:rPr lang="en-US" sz="2000" dirty="0">
                    <a:latin typeface="Times New Roman"/>
                    <a:cs typeface="Times New Roman"/>
                  </a:rPr>
                  <a:t> </a:t>
                </a:r>
                <a:r>
                  <a:rPr lang="en-US" sz="2000" dirty="0" err="1">
                    <a:latin typeface="Times New Roman"/>
                    <a:cs typeface="Times New Roman"/>
                  </a:rPr>
                  <a:t>регулировочного</a:t>
                </a:r>
                <a:r>
                  <a:rPr lang="en-US" sz="2000" dirty="0">
                    <a:latin typeface="Times New Roman"/>
                    <a:cs typeface="Times New Roman"/>
                  </a:rPr>
                  <a:t> </a:t>
                </a:r>
                <a:r>
                  <a:rPr lang="en-US" sz="2000" dirty="0" err="1">
                    <a:latin typeface="Times New Roman"/>
                    <a:cs typeface="Times New Roman"/>
                  </a:rPr>
                  <a:t>расчёта</a:t>
                </a:r>
                <a:r>
                  <a:rPr lang="en-US" sz="2000" dirty="0">
                    <a:latin typeface="Times New Roman"/>
                    <a:cs typeface="Times New Roman"/>
                  </a:rPr>
                  <a:t> </a:t>
                </a:r>
                <a:r>
                  <a:rPr lang="en-US" sz="2000" dirty="0" err="1">
                    <a:latin typeface="Times New Roman"/>
                    <a:cs typeface="Times New Roman"/>
                  </a:rPr>
                  <a:t>получена</a:t>
                </a:r>
                <a:r>
                  <a:rPr lang="en-US" sz="2000" dirty="0">
                    <a:latin typeface="Times New Roman"/>
                    <a:cs typeface="Times New Roman"/>
                  </a:rPr>
                  <a:t> </a:t>
                </a:r>
                <a:r>
                  <a:rPr lang="en-US" sz="2000" dirty="0" err="1">
                    <a:latin typeface="Times New Roman"/>
                    <a:cs typeface="Times New Roman"/>
                  </a:rPr>
                  <a:t>схема</a:t>
                </a:r>
                <a:r>
                  <a:rPr lang="en-US" sz="2000" dirty="0">
                    <a:latin typeface="Times New Roman"/>
                    <a:cs typeface="Times New Roman"/>
                  </a:rPr>
                  <a:t> с </a:t>
                </a:r>
                <a:r>
                  <a:rPr lang="en-US" sz="2000" dirty="0" err="1">
                    <a:latin typeface="Times New Roman"/>
                    <a:cs typeface="Times New Roman"/>
                  </a:rPr>
                  <a:t>тремя</a:t>
                </a:r>
                <a:r>
                  <a:rPr lang="en-US" sz="2000" dirty="0">
                    <a:latin typeface="Times New Roman"/>
                    <a:cs typeface="Times New Roman"/>
                  </a:rPr>
                  <a:t> ПИ - </a:t>
                </a:r>
                <a:r>
                  <a:rPr lang="en-US" sz="2000" dirty="0" err="1">
                    <a:latin typeface="Times New Roman"/>
                    <a:cs typeface="Times New Roman"/>
                  </a:rPr>
                  <a:t>регуляторами</a:t>
                </a:r>
                <a:r>
                  <a:rPr lang="en-US" sz="2000" dirty="0">
                    <a:latin typeface="Times New Roman"/>
                    <a:cs typeface="Times New Roman"/>
                  </a:rPr>
                  <a:t>:</a:t>
                </a:r>
              </a:p>
              <a:p>
                <a:r>
                  <a:rPr lang="en-US" sz="2000" dirty="0" err="1">
                    <a:latin typeface="Times New Roman"/>
                    <a:cs typeface="Times New Roman"/>
                  </a:rPr>
                  <a:t>По</a:t>
                </a:r>
                <a:r>
                  <a:rPr lang="en-US" sz="2000" dirty="0">
                    <a:latin typeface="Times New Roman"/>
                    <a:cs typeface="Times New Roman"/>
                  </a:rPr>
                  <a:t> </a:t>
                </a:r>
                <a:r>
                  <a:rPr lang="en-US" sz="2000" dirty="0" err="1">
                    <a:latin typeface="Times New Roman"/>
                    <a:cs typeface="Times New Roman"/>
                  </a:rPr>
                  <a:t>току</a:t>
                </a:r>
                <a:r>
                  <a:rPr lang="en-US" sz="2000" dirty="0">
                    <a:latin typeface="Times New Roman"/>
                    <a:cs typeface="Times New Roman"/>
                  </a:rPr>
                  <a:t>:</a:t>
                </a:r>
              </a:p>
              <a:p>
                <a:r>
                  <a:rPr lang="en-US" sz="2000" dirty="0" err="1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Τ</a:t>
                </a:r>
                <a:r>
                  <a:rPr lang="en-US" sz="2000" baseline="-25000" dirty="0" err="1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рт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 = </a:t>
                </a:r>
                <a:r>
                  <a:rPr lang="ru-RU" sz="2000" dirty="0">
                    <a:latin typeface="Times New Roman"/>
                    <a:cs typeface="Times New Roman"/>
                  </a:rPr>
                  <a:t>8,9 · </a:t>
                </a:r>
                <a:r>
                  <a:rPr lang="en-US" sz="20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10</a:t>
                </a:r>
                <a:r>
                  <a:rPr lang="en-US" sz="2000" baseline="300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-</a:t>
                </a:r>
                <a:r>
                  <a:rPr lang="ru-RU" sz="2000" baseline="300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6</a:t>
                </a:r>
                <a:endParaRPr lang="en-US" sz="2000" baseline="30000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  <a:p>
                <a:r>
                  <a:rPr lang="en-US" sz="2000" dirty="0" err="1">
                    <a:latin typeface="Times New Roman"/>
                    <a:cs typeface="Times New Roman"/>
                  </a:rPr>
                  <a:t>К</a:t>
                </a:r>
                <a:r>
                  <a:rPr lang="en-US" sz="2000" baseline="-25000" dirty="0" err="1">
                    <a:latin typeface="Times New Roman"/>
                    <a:cs typeface="Times New Roman"/>
                  </a:rPr>
                  <a:t>рт</a:t>
                </a:r>
                <a:r>
                  <a:rPr lang="en-US" sz="2000" dirty="0">
                    <a:latin typeface="Times New Roman"/>
                    <a:cs typeface="Times New Roman"/>
                  </a:rPr>
                  <a:t> =</a:t>
                </a:r>
                <a:r>
                  <a:rPr lang="ru-RU" sz="20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17361</a:t>
                </a:r>
              </a:p>
              <a:p>
                <a:endParaRPr lang="en-US" sz="2000" dirty="0">
                  <a:latin typeface="Times New Roman"/>
                  <a:cs typeface="Times New Roman"/>
                </a:endParaRPr>
              </a:p>
              <a:p>
                <a:r>
                  <a:rPr lang="en-US" sz="2000" dirty="0" err="1">
                    <a:latin typeface="Times New Roman"/>
                    <a:cs typeface="Times New Roman"/>
                  </a:rPr>
                  <a:t>По</a:t>
                </a:r>
                <a:r>
                  <a:rPr lang="en-US" sz="2000" dirty="0">
                    <a:latin typeface="Times New Roman"/>
                    <a:cs typeface="Times New Roman"/>
                  </a:rPr>
                  <a:t> </a:t>
                </a:r>
                <a:r>
                  <a:rPr lang="en-US" sz="2000" dirty="0" err="1">
                    <a:latin typeface="Times New Roman"/>
                    <a:cs typeface="Times New Roman"/>
                  </a:rPr>
                  <a:t>скорости</a:t>
                </a:r>
                <a:r>
                  <a:rPr lang="en-US" sz="2000" dirty="0">
                    <a:latin typeface="Times New Roman"/>
                    <a:cs typeface="Times New Roman"/>
                  </a:rPr>
                  <a:t>:</a:t>
                </a:r>
              </a:p>
              <a:p>
                <a:r>
                  <a:rPr lang="en-US" sz="2000" dirty="0" err="1">
                    <a:latin typeface="Times New Roman"/>
                    <a:cs typeface="Times New Roman"/>
                  </a:rPr>
                  <a:t>Т</a:t>
                </a:r>
                <a:r>
                  <a:rPr lang="en-US" sz="2000" baseline="-25000" dirty="0" err="1">
                    <a:latin typeface="Times New Roman"/>
                    <a:cs typeface="Times New Roman"/>
                  </a:rPr>
                  <a:t>рс</a:t>
                </a:r>
                <a:r>
                  <a:rPr lang="en-US" sz="2000" dirty="0">
                    <a:latin typeface="Times New Roman"/>
                    <a:cs typeface="Times New Roman"/>
                  </a:rPr>
                  <a:t> = </a:t>
                </a:r>
                <a:r>
                  <a:rPr lang="ru-RU" sz="2000" dirty="0">
                    <a:latin typeface="Times New Roman"/>
                    <a:cs typeface="Times New Roman"/>
                  </a:rPr>
                  <a:t>0,0045</a:t>
                </a:r>
              </a:p>
              <a:p>
                <a:r>
                  <a:rPr lang="en-US" sz="2000" dirty="0" err="1">
                    <a:latin typeface="Times New Roman"/>
                    <a:cs typeface="Times New Roman"/>
                  </a:rPr>
                  <a:t>К</a:t>
                </a:r>
                <a:r>
                  <a:rPr lang="en-US" sz="2000" baseline="-25000" dirty="0" err="1">
                    <a:latin typeface="Times New Roman"/>
                    <a:cs typeface="Times New Roman"/>
                  </a:rPr>
                  <a:t>рс</a:t>
                </a:r>
                <a:r>
                  <a:rPr lang="en-US" sz="2000" dirty="0">
                    <a:latin typeface="Times New Roman"/>
                    <a:cs typeface="Times New Roman"/>
                  </a:rPr>
                  <a:t> = </a:t>
                </a:r>
                <a:r>
                  <a:rPr lang="ru-RU" sz="2000" dirty="0">
                    <a:latin typeface="Times New Roman"/>
                    <a:cs typeface="Times New Roman"/>
                  </a:rPr>
                  <a:t>923,2</a:t>
                </a:r>
                <a:endParaRPr lang="en-US" sz="2000" dirty="0">
                  <a:latin typeface="Times New Roman"/>
                  <a:cs typeface="Times New Roman"/>
                </a:endParaRPr>
              </a:p>
              <a:p>
                <a:endParaRPr lang="en-US" sz="2000" dirty="0">
                  <a:latin typeface="Times New Roman"/>
                  <a:cs typeface="Times New Roman"/>
                </a:endParaRPr>
              </a:p>
              <a:p>
                <a:r>
                  <a:rPr lang="en-US" sz="2000" dirty="0" err="1">
                    <a:latin typeface="Times New Roman"/>
                    <a:cs typeface="Times New Roman"/>
                  </a:rPr>
                  <a:t>По</a:t>
                </a:r>
                <a:r>
                  <a:rPr lang="en-US" sz="2000" dirty="0">
                    <a:latin typeface="Times New Roman"/>
                    <a:cs typeface="Times New Roman"/>
                  </a:rPr>
                  <a:t> </a:t>
                </a:r>
                <a:r>
                  <a:rPr lang="en-US" sz="2000" dirty="0" err="1">
                    <a:latin typeface="Times New Roman"/>
                    <a:cs typeface="Times New Roman"/>
                  </a:rPr>
                  <a:t>положению</a:t>
                </a:r>
                <a:r>
                  <a:rPr lang="en-US" sz="2000" dirty="0">
                    <a:latin typeface="Times New Roman"/>
                    <a:cs typeface="Times New Roman"/>
                  </a:rPr>
                  <a:t>:</a:t>
                </a:r>
              </a:p>
              <a:p>
                <a:r>
                  <a:rPr lang="en-US" sz="2000" dirty="0" err="1">
                    <a:latin typeface="Times New Roman"/>
                    <a:cs typeface="Times New Roman"/>
                  </a:rPr>
                  <a:t>Т</a:t>
                </a:r>
                <a:r>
                  <a:rPr lang="en-US" sz="2000" baseline="-25000" dirty="0" err="1">
                    <a:latin typeface="Times New Roman"/>
                    <a:cs typeface="Times New Roman"/>
                  </a:rPr>
                  <a:t>рп</a:t>
                </a:r>
                <a:r>
                  <a:rPr lang="en-US" sz="2000" dirty="0">
                    <a:latin typeface="Times New Roman"/>
                    <a:cs typeface="Times New Roman"/>
                  </a:rPr>
                  <a:t> = </a:t>
                </a:r>
                <a:r>
                  <a:rPr lang="ru-RU" sz="2000" dirty="0">
                    <a:latin typeface="Times New Roman"/>
                    <a:cs typeface="Times New Roman"/>
                  </a:rPr>
                  <a:t>0,046</a:t>
                </a:r>
                <a:endParaRPr lang="en-US" sz="2000" dirty="0">
                  <a:latin typeface="Times New Roman"/>
                  <a:cs typeface="Times New Roman"/>
                </a:endParaRPr>
              </a:p>
              <a:p>
                <a:r>
                  <a:rPr lang="en-US" sz="2000" dirty="0" err="1">
                    <a:latin typeface="Times New Roman"/>
                    <a:cs typeface="Times New Roman"/>
                  </a:rPr>
                  <a:t>К</a:t>
                </a:r>
                <a:r>
                  <a:rPr lang="en-US" sz="2000" baseline="-25000" dirty="0" err="1">
                    <a:latin typeface="Times New Roman"/>
                    <a:cs typeface="Times New Roman"/>
                  </a:rPr>
                  <a:t>рп</a:t>
                </a:r>
                <a:r>
                  <a:rPr lang="en-US" sz="2000" dirty="0">
                    <a:latin typeface="Times New Roman"/>
                    <a:cs typeface="Times New Roman"/>
                  </a:rPr>
                  <a:t> = </a:t>
                </a:r>
                <a14:m>
                  <m:oMath xmlns:m="http://schemas.openxmlformats.org/officeDocument/2006/math">
                    <m:r>
                      <a:rPr lang="ru-RU" sz="20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618752</m:t>
                    </m:r>
                  </m:oMath>
                </a14:m>
                <a:endParaRPr lang="en-US" sz="2000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CF4741-DE04-49A0-A7DE-A43E69A4D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93" y="1783971"/>
                <a:ext cx="6615951" cy="4093428"/>
              </a:xfrm>
              <a:prstGeom prst="rect">
                <a:avLst/>
              </a:prstGeom>
              <a:blipFill>
                <a:blip r:embed="rId2"/>
                <a:stretch>
                  <a:fillRect l="-921" t="-894" b="-17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1056A1F-85ED-4258-A43D-AB0212BD88D7}"/>
              </a:ext>
            </a:extLst>
          </p:cNvPr>
          <p:cNvSpPr txBox="1"/>
          <p:nvPr/>
        </p:nvSpPr>
        <p:spPr>
          <a:xfrm>
            <a:off x="11235452" y="60034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13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66A752-3112-4D59-BB48-792F0135F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962" y="2626659"/>
            <a:ext cx="8854965" cy="30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83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003380-E3BF-419C-A294-1A037F273DB9}"/>
              </a:ext>
            </a:extLst>
          </p:cNvPr>
          <p:cNvSpPr/>
          <p:nvPr/>
        </p:nvSpPr>
        <p:spPr>
          <a:xfrm>
            <a:off x="0" y="0"/>
            <a:ext cx="23308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9C8235-E5C5-47F6-B3E1-A6C94838AB76}"/>
              </a:ext>
            </a:extLst>
          </p:cNvPr>
          <p:cNvSpPr/>
          <p:nvPr/>
        </p:nvSpPr>
        <p:spPr>
          <a:xfrm>
            <a:off x="11958916" y="0"/>
            <a:ext cx="233083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B1CA11-7388-442C-AF9D-5F6F561CB260}"/>
              </a:ext>
            </a:extLst>
          </p:cNvPr>
          <p:cNvSpPr/>
          <p:nvPr/>
        </p:nvSpPr>
        <p:spPr>
          <a:xfrm>
            <a:off x="0" y="-1"/>
            <a:ext cx="12192000" cy="10488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50000"/>
              </a:lnSpc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Моделирование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ивода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поворота камеры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9ED1E0-9B16-45F5-9350-D32F09598AC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674" y="-106458"/>
            <a:ext cx="1261783" cy="1261783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E957AA6-A1AC-4BEE-8DE6-A8F564665394}"/>
              </a:ext>
            </a:extLst>
          </p:cNvPr>
          <p:cNvSpPr/>
          <p:nvPr/>
        </p:nvSpPr>
        <p:spPr>
          <a:xfrm rot="5400000">
            <a:off x="5974976" y="640976"/>
            <a:ext cx="242047" cy="121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37D687-E171-413E-BE52-02B0A1553D0F}"/>
              </a:ext>
            </a:extLst>
          </p:cNvPr>
          <p:cNvSpPr txBox="1"/>
          <p:nvPr/>
        </p:nvSpPr>
        <p:spPr>
          <a:xfrm>
            <a:off x="1165409" y="3708744"/>
            <a:ext cx="237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>
                <a:latin typeface="Corbel" panose="020B0503020204020204" pitchFamily="34" charset="0"/>
                <a:cs typeface="Times New Roman" panose="02020603050405020304" pitchFamily="18" charset="0"/>
              </a:rPr>
              <a:t>Изменение скорости</a:t>
            </a:r>
            <a:endParaRPr lang="ru-RU" sz="1800" dirty="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8D288C-68B1-4025-9285-C6E350046424}"/>
              </a:ext>
            </a:extLst>
          </p:cNvPr>
          <p:cNvSpPr txBox="1"/>
          <p:nvPr/>
        </p:nvSpPr>
        <p:spPr>
          <a:xfrm>
            <a:off x="8147583" y="3658133"/>
            <a:ext cx="2607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>
                <a:latin typeface="Corbel" panose="020B0503020204020204" pitchFamily="34" charset="0"/>
                <a:cs typeface="Times New Roman" panose="02020603050405020304" pitchFamily="18" charset="0"/>
              </a:rPr>
              <a:t>Изменение положения</a:t>
            </a:r>
            <a:endParaRPr lang="ru-RU" sz="1800" dirty="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89172C-0258-47D7-B254-555500B1D12C}"/>
              </a:ext>
            </a:extLst>
          </p:cNvPr>
          <p:cNvSpPr txBox="1"/>
          <p:nvPr/>
        </p:nvSpPr>
        <p:spPr>
          <a:xfrm>
            <a:off x="11235452" y="60034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14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536A9F7-4AB8-48A5-8854-E7A1172EA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931" y="4087722"/>
            <a:ext cx="2671764" cy="24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4C46806-63C6-4F1C-AF76-ECB534A0C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88" y="1161946"/>
            <a:ext cx="8654604" cy="254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662DED0-836E-408F-BBB2-74C58B9C1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75" y="4069609"/>
            <a:ext cx="2851196" cy="254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256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003380-E3BF-419C-A294-1A037F273DB9}"/>
              </a:ext>
            </a:extLst>
          </p:cNvPr>
          <p:cNvSpPr/>
          <p:nvPr/>
        </p:nvSpPr>
        <p:spPr>
          <a:xfrm>
            <a:off x="0" y="0"/>
            <a:ext cx="23308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9C8235-E5C5-47F6-B3E1-A6C94838AB76}"/>
              </a:ext>
            </a:extLst>
          </p:cNvPr>
          <p:cNvSpPr/>
          <p:nvPr/>
        </p:nvSpPr>
        <p:spPr>
          <a:xfrm>
            <a:off x="11958916" y="0"/>
            <a:ext cx="233083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B1CA11-7388-442C-AF9D-5F6F561CB260}"/>
              </a:ext>
            </a:extLst>
          </p:cNvPr>
          <p:cNvSpPr/>
          <p:nvPr/>
        </p:nvSpPr>
        <p:spPr>
          <a:xfrm>
            <a:off x="0" y="-1"/>
            <a:ext cx="12192000" cy="10488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Исследование модели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привода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поворота камеры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A6C12EE-7BB2-4E0C-9841-CA5DB944416E}"/>
              </a:ext>
            </a:extLst>
          </p:cNvPr>
          <p:cNvSpPr/>
          <p:nvPr/>
        </p:nvSpPr>
        <p:spPr>
          <a:xfrm rot="5400000">
            <a:off x="5974976" y="640976"/>
            <a:ext cx="242047" cy="121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7DB845-1846-4717-8653-48E18011633C}"/>
              </a:ext>
            </a:extLst>
          </p:cNvPr>
          <p:cNvSpPr txBox="1"/>
          <p:nvPr/>
        </p:nvSpPr>
        <p:spPr>
          <a:xfrm>
            <a:off x="1488139" y="1048870"/>
            <a:ext cx="237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>
                <a:latin typeface="Corbel" panose="020B0503020204020204" pitchFamily="34" charset="0"/>
                <a:cs typeface="Times New Roman" panose="02020603050405020304" pitchFamily="18" charset="0"/>
              </a:rPr>
              <a:t>График тока</a:t>
            </a:r>
            <a:endParaRPr lang="ru-RU" sz="1800" dirty="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A0E480-3143-4960-8302-D89C7EC28AB3}"/>
              </a:ext>
            </a:extLst>
          </p:cNvPr>
          <p:cNvSpPr txBox="1"/>
          <p:nvPr/>
        </p:nvSpPr>
        <p:spPr>
          <a:xfrm>
            <a:off x="1414184" y="3755882"/>
            <a:ext cx="2371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>
                <a:latin typeface="Corbel" panose="020B0503020204020204" pitchFamily="34" charset="0"/>
                <a:cs typeface="Times New Roman" panose="02020603050405020304" pitchFamily="18" charset="0"/>
              </a:rPr>
              <a:t>График ошибки</a:t>
            </a:r>
            <a:endParaRPr lang="ru-RU" sz="1800" dirty="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323F3A-1353-4845-A636-A765921F6906}"/>
              </a:ext>
            </a:extLst>
          </p:cNvPr>
          <p:cNvSpPr txBox="1"/>
          <p:nvPr/>
        </p:nvSpPr>
        <p:spPr>
          <a:xfrm>
            <a:off x="11235452" y="60034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60689E-878E-42DD-B001-9D0E877EC8FB}"/>
              </a:ext>
            </a:extLst>
          </p:cNvPr>
          <p:cNvSpPr txBox="1"/>
          <p:nvPr/>
        </p:nvSpPr>
        <p:spPr>
          <a:xfrm>
            <a:off x="4026272" y="5239285"/>
            <a:ext cx="65251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/>
                <a:cs typeface="Times New Roman"/>
              </a:rPr>
              <a:t>Наклоны: -2, -1, -3                       ЗУ по амплитуде: 11,7 дБ</a:t>
            </a:r>
          </a:p>
          <a:p>
            <a:endParaRPr lang="ru-RU" sz="2000" dirty="0">
              <a:latin typeface="Times New Roman"/>
              <a:cs typeface="Times New Roman"/>
            </a:endParaRPr>
          </a:p>
          <a:p>
            <a:r>
              <a:rPr lang="ru-RU" sz="2000" dirty="0">
                <a:latin typeface="Times New Roman"/>
                <a:cs typeface="Times New Roman"/>
              </a:rPr>
              <a:t>Частота среза </a:t>
            </a:r>
            <a:r>
              <a:rPr lang="en-US" sz="2000" dirty="0" err="1">
                <a:latin typeface="Times New Roman"/>
                <a:cs typeface="Times New Roman"/>
              </a:rPr>
              <a:t>wс</a:t>
            </a:r>
            <a:r>
              <a:rPr lang="en-US" sz="2000" dirty="0">
                <a:latin typeface="Times New Roman"/>
                <a:cs typeface="Times New Roman"/>
              </a:rPr>
              <a:t> = </a:t>
            </a:r>
            <a:r>
              <a:rPr lang="ru-RU" sz="2000" dirty="0">
                <a:latin typeface="Times New Roman"/>
                <a:cs typeface="Times New Roman"/>
              </a:rPr>
              <a:t>126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ru-RU" sz="2000" dirty="0">
                <a:latin typeface="Times New Roman"/>
                <a:cs typeface="Times New Roman"/>
              </a:rPr>
              <a:t>рад/с      ЗУ по фазе: 77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  <a:r>
              <a:rPr lang="ru-RU" sz="2000" dirty="0">
                <a:latin typeface="Times New Roman"/>
                <a:cs typeface="Times New Roman"/>
              </a:rPr>
              <a:t>4°</a:t>
            </a:r>
          </a:p>
          <a:p>
            <a:endParaRPr lang="ru-RU" sz="2000" dirty="0">
              <a:latin typeface="Times New Roman"/>
              <a:cs typeface="Times New Roman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9D184D-AB39-454F-975E-EA59F9432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596" y="1208553"/>
            <a:ext cx="5252969" cy="381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E1C938F-DD77-47B4-AA79-2604999D5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695" y="4332053"/>
            <a:ext cx="2365226" cy="217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CC7D1E4-395F-4262-B48E-A4CF65787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29" y="1489639"/>
            <a:ext cx="2558757" cy="231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954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003380-E3BF-419C-A294-1A037F273DB9}"/>
              </a:ext>
            </a:extLst>
          </p:cNvPr>
          <p:cNvSpPr/>
          <p:nvPr/>
        </p:nvSpPr>
        <p:spPr>
          <a:xfrm>
            <a:off x="0" y="0"/>
            <a:ext cx="23308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9C8235-E5C5-47F6-B3E1-A6C94838AB76}"/>
              </a:ext>
            </a:extLst>
          </p:cNvPr>
          <p:cNvSpPr/>
          <p:nvPr/>
        </p:nvSpPr>
        <p:spPr>
          <a:xfrm>
            <a:off x="11958916" y="0"/>
            <a:ext cx="233083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B1CA11-7388-442C-AF9D-5F6F561CB260}"/>
              </a:ext>
            </a:extLst>
          </p:cNvPr>
          <p:cNvSpPr/>
          <p:nvPr/>
        </p:nvSpPr>
        <p:spPr>
          <a:xfrm>
            <a:off x="0" y="-1"/>
            <a:ext cx="12192000" cy="10488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9ED1E0-9B16-45F5-9350-D32F09598AC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674" y="-106458"/>
            <a:ext cx="1261783" cy="126178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A6C12EE-7BB2-4E0C-9841-CA5DB944416E}"/>
              </a:ext>
            </a:extLst>
          </p:cNvPr>
          <p:cNvSpPr/>
          <p:nvPr/>
        </p:nvSpPr>
        <p:spPr>
          <a:xfrm rot="5400000">
            <a:off x="5974976" y="640976"/>
            <a:ext cx="242047" cy="121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C293E5-D244-44A3-A6D4-F4A1B7E16226}"/>
              </a:ext>
            </a:extLst>
          </p:cNvPr>
          <p:cNvSpPr txBox="1"/>
          <p:nvPr/>
        </p:nvSpPr>
        <p:spPr>
          <a:xfrm>
            <a:off x="425823" y="1525338"/>
            <a:ext cx="11340353" cy="3727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spcAft>
                <a:spcPts val="1000"/>
              </a:spcAft>
              <a:buNone/>
              <a:tabLst>
                <a:tab pos="3042920" algn="ctr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ходе проделанной работы были получены следующие результаты: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Проведен обзор проекта на актуальность исследования и анализ существующих решений на рынке;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Разработана функциональная схема проекта;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Разработан узел привода поворота камеры;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Рассчитаны и подобраны компоненты БПЛА;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Проведён регулировочный расчёт контуров привода поворота камеры.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Разработан алгоритм обнаружения насекомых.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575D04-98A4-4FC1-BBC2-C11F909C0098}"/>
              </a:ext>
            </a:extLst>
          </p:cNvPr>
          <p:cNvSpPr txBox="1"/>
          <p:nvPr/>
        </p:nvSpPr>
        <p:spPr>
          <a:xfrm>
            <a:off x="11235452" y="60034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703527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003380-E3BF-419C-A294-1A037F273DB9}"/>
              </a:ext>
            </a:extLst>
          </p:cNvPr>
          <p:cNvSpPr/>
          <p:nvPr/>
        </p:nvSpPr>
        <p:spPr>
          <a:xfrm>
            <a:off x="0" y="0"/>
            <a:ext cx="23308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9C8235-E5C5-47F6-B3E1-A6C94838AB76}"/>
              </a:ext>
            </a:extLst>
          </p:cNvPr>
          <p:cNvSpPr/>
          <p:nvPr/>
        </p:nvSpPr>
        <p:spPr>
          <a:xfrm>
            <a:off x="11958916" y="0"/>
            <a:ext cx="233083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B1CA11-7388-442C-AF9D-5F6F561CB260}"/>
              </a:ext>
            </a:extLst>
          </p:cNvPr>
          <p:cNvSpPr/>
          <p:nvPr/>
        </p:nvSpPr>
        <p:spPr>
          <a:xfrm>
            <a:off x="0" y="-1"/>
            <a:ext cx="12192000" cy="66159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50000"/>
              </a:lnSpc>
            </a:pPr>
            <a:r>
              <a:rPr lang="ru-RU" sz="1800" b="1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</a:t>
            </a:r>
            <a:r>
              <a:rPr lang="ru-RU" sz="1800" b="1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endParaRPr lang="ru-RU" sz="1800" u="none" strike="noStrike" dirty="0">
              <a:effectLst/>
              <a:latin typeface="Appetite" panose="02000000000000000000" pitchFamily="2" charset="0"/>
              <a:ea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F17ECCD-6B6E-4FFE-9B0B-9EC87D4B0309}"/>
              </a:ext>
            </a:extLst>
          </p:cNvPr>
          <p:cNvSpPr/>
          <p:nvPr/>
        </p:nvSpPr>
        <p:spPr>
          <a:xfrm rot="5400000">
            <a:off x="5974976" y="640976"/>
            <a:ext cx="242047" cy="121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A1DC88-29BD-4F89-96DB-3AFF613F22ED}"/>
              </a:ext>
            </a:extLst>
          </p:cNvPr>
          <p:cNvSpPr txBox="1"/>
          <p:nvPr/>
        </p:nvSpPr>
        <p:spPr>
          <a:xfrm>
            <a:off x="1547955" y="2875002"/>
            <a:ext cx="94131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Appetite" panose="02000000000000000000" pitchFamily="2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097021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003380-E3BF-419C-A294-1A037F273DB9}"/>
              </a:ext>
            </a:extLst>
          </p:cNvPr>
          <p:cNvSpPr/>
          <p:nvPr/>
        </p:nvSpPr>
        <p:spPr>
          <a:xfrm>
            <a:off x="0" y="0"/>
            <a:ext cx="23308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9C8235-E5C5-47F6-B3E1-A6C94838AB76}"/>
              </a:ext>
            </a:extLst>
          </p:cNvPr>
          <p:cNvSpPr/>
          <p:nvPr/>
        </p:nvSpPr>
        <p:spPr>
          <a:xfrm>
            <a:off x="11958916" y="0"/>
            <a:ext cx="233083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B1CA11-7388-442C-AF9D-5F6F561CB260}"/>
              </a:ext>
            </a:extLst>
          </p:cNvPr>
          <p:cNvSpPr/>
          <p:nvPr/>
        </p:nvSpPr>
        <p:spPr>
          <a:xfrm>
            <a:off x="0" y="-1"/>
            <a:ext cx="12192000" cy="10488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F17ECCD-6B6E-4FFE-9B0B-9EC87D4B0309}"/>
              </a:ext>
            </a:extLst>
          </p:cNvPr>
          <p:cNvSpPr/>
          <p:nvPr/>
        </p:nvSpPr>
        <p:spPr>
          <a:xfrm rot="5400000">
            <a:off x="5974976" y="640976"/>
            <a:ext cx="242047" cy="121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31132F-7A79-423E-AD63-68455578177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674" y="-106458"/>
            <a:ext cx="1261783" cy="1261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AC5EB0-978C-4870-8B31-C3B07634485E}"/>
              </a:ext>
            </a:extLst>
          </p:cNvPr>
          <p:cNvSpPr txBox="1"/>
          <p:nvPr/>
        </p:nvSpPr>
        <p:spPr>
          <a:xfrm>
            <a:off x="394447" y="1398494"/>
            <a:ext cx="11430000" cy="5341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Цель: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разработать систему управления  беспилотным летательным аппаратом для мониторинга состояния посевных полей, используя алгоритм обнаружения насекомых, с целью повышения уровня сельскохозяйственной продуктивности и оптимизации процессов управления посевными угодьями.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			Задачи: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1257300" lvl="2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 обзор проекта на актуальность исследования и анализ существующих решений на рынке; 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функциональную схема проекта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</a:p>
          <a:p>
            <a:pPr marL="1257300" lvl="2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Рассчитать и подобрать компоненты БПЛА;</a:t>
            </a:r>
          </a:p>
          <a:p>
            <a:pPr marL="1257300" lvl="2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Разработать алгоритм обнаружения насекомых.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Провести регулировочный расчёт контуров привода поворота камеры.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узел привода поворота камеры;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2ED76-3A29-4697-967B-FC9BD06D57E2}"/>
              </a:ext>
            </a:extLst>
          </p:cNvPr>
          <p:cNvSpPr txBox="1"/>
          <p:nvPr/>
        </p:nvSpPr>
        <p:spPr>
          <a:xfrm>
            <a:off x="11235452" y="60034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31599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003380-E3BF-419C-A294-1A037F273DB9}"/>
              </a:ext>
            </a:extLst>
          </p:cNvPr>
          <p:cNvSpPr/>
          <p:nvPr/>
        </p:nvSpPr>
        <p:spPr>
          <a:xfrm>
            <a:off x="0" y="0"/>
            <a:ext cx="23308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9C8235-E5C5-47F6-B3E1-A6C94838AB76}"/>
              </a:ext>
            </a:extLst>
          </p:cNvPr>
          <p:cNvSpPr/>
          <p:nvPr/>
        </p:nvSpPr>
        <p:spPr>
          <a:xfrm>
            <a:off x="11958916" y="0"/>
            <a:ext cx="233083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B1CA11-7388-442C-AF9D-5F6F561CB260}"/>
              </a:ext>
            </a:extLst>
          </p:cNvPr>
          <p:cNvSpPr/>
          <p:nvPr/>
        </p:nvSpPr>
        <p:spPr>
          <a:xfrm>
            <a:off x="0" y="-1"/>
            <a:ext cx="12192000" cy="10488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F17ECCD-6B6E-4FFE-9B0B-9EC87D4B0309}"/>
              </a:ext>
            </a:extLst>
          </p:cNvPr>
          <p:cNvSpPr/>
          <p:nvPr/>
        </p:nvSpPr>
        <p:spPr>
          <a:xfrm rot="5400000">
            <a:off x="5974976" y="640976"/>
            <a:ext cx="242047" cy="121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CB738-BF1C-45A3-9B51-497E07172181}"/>
              </a:ext>
            </a:extLst>
          </p:cNvPr>
          <p:cNvSpPr txBox="1"/>
          <p:nvPr/>
        </p:nvSpPr>
        <p:spPr>
          <a:xfrm>
            <a:off x="606855" y="1065181"/>
            <a:ext cx="10560424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Использование беспилотных летательных аппаратов (БПЛА) для мониторинга посевных полей выделяется как ключевой фактор в модернизации сельскохозяйственных практик.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450FF34-958E-4750-A3FF-0DE3B8A9CF6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674" y="-106458"/>
            <a:ext cx="1261783" cy="12617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94E720-435E-40FC-94D0-753D8435E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6" b="26534"/>
          <a:stretch/>
        </p:blipFill>
        <p:spPr>
          <a:xfrm>
            <a:off x="6700076" y="2668787"/>
            <a:ext cx="4981333" cy="3320207"/>
          </a:xfrm>
          <a:prstGeom prst="rect">
            <a:avLst/>
          </a:prstGeom>
        </p:spPr>
      </p:pic>
      <p:pic>
        <p:nvPicPr>
          <p:cNvPr id="4098" name="Picture 2" descr="Дроны для сельского хозяйства">
            <a:extLst>
              <a:ext uri="{FF2B5EF4-FFF2-40B4-BE49-F238E27FC236}">
                <a16:creationId xmlns:a16="http://schemas.microsoft.com/office/drawing/2014/main" id="{51970250-E46A-4B70-BE22-BD27A244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19" y="2807644"/>
            <a:ext cx="4762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B89B9B-9CA0-4A1E-8D12-8FA4F7726BEC}"/>
              </a:ext>
            </a:extLst>
          </p:cNvPr>
          <p:cNvSpPr txBox="1"/>
          <p:nvPr/>
        </p:nvSpPr>
        <p:spPr>
          <a:xfrm>
            <a:off x="11235452" y="60034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1511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003380-E3BF-419C-A294-1A037F273DB9}"/>
              </a:ext>
            </a:extLst>
          </p:cNvPr>
          <p:cNvSpPr/>
          <p:nvPr/>
        </p:nvSpPr>
        <p:spPr>
          <a:xfrm>
            <a:off x="0" y="0"/>
            <a:ext cx="23308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9C8235-E5C5-47F6-B3E1-A6C94838AB76}"/>
              </a:ext>
            </a:extLst>
          </p:cNvPr>
          <p:cNvSpPr/>
          <p:nvPr/>
        </p:nvSpPr>
        <p:spPr>
          <a:xfrm>
            <a:off x="11958916" y="0"/>
            <a:ext cx="233083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B1CA11-7388-442C-AF9D-5F6F561CB260}"/>
              </a:ext>
            </a:extLst>
          </p:cNvPr>
          <p:cNvSpPr/>
          <p:nvPr/>
        </p:nvSpPr>
        <p:spPr>
          <a:xfrm>
            <a:off x="0" y="-1"/>
            <a:ext cx="12192000" cy="10488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существующих решений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F17ECCD-6B6E-4FFE-9B0B-9EC87D4B0309}"/>
              </a:ext>
            </a:extLst>
          </p:cNvPr>
          <p:cNvSpPr/>
          <p:nvPr/>
        </p:nvSpPr>
        <p:spPr>
          <a:xfrm rot="5400000">
            <a:off x="5974976" y="640976"/>
            <a:ext cx="242047" cy="121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 descr="Квадрокоптер DJI Phantom 4 RTK SDK ">
            <a:extLst>
              <a:ext uri="{FF2B5EF4-FFF2-40B4-BE49-F238E27FC236}">
                <a16:creationId xmlns:a16="http://schemas.microsoft.com/office/drawing/2014/main" id="{85541FCF-F47C-4355-8927-5F5825D1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7200" r="90000">
                        <a14:foregroundMark x1="52000" y1="32400" x2="19000" y2="36800"/>
                        <a14:foregroundMark x1="48200" y1="27800" x2="36200" y2="27600"/>
                        <a14:foregroundMark x1="7200" y1="32400" x2="7200" y2="32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32" y="460704"/>
            <a:ext cx="3127913" cy="281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E40B55D-8664-44FD-BBF5-6CB35BA9E79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674" y="-106458"/>
            <a:ext cx="1261783" cy="1261783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5530DFA-92C6-4151-9DD0-F2D54153CBD8}"/>
              </a:ext>
            </a:extLst>
          </p:cNvPr>
          <p:cNvCxnSpPr/>
          <p:nvPr/>
        </p:nvCxnSpPr>
        <p:spPr>
          <a:xfrm>
            <a:off x="7324165" y="1900817"/>
            <a:ext cx="0" cy="3969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1DD154F-4DA5-4943-BDDA-CEEC27780428}"/>
              </a:ext>
            </a:extLst>
          </p:cNvPr>
          <p:cNvCxnSpPr/>
          <p:nvPr/>
        </p:nvCxnSpPr>
        <p:spPr>
          <a:xfrm>
            <a:off x="8041342" y="1900817"/>
            <a:ext cx="0" cy="3969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1437668-5566-44A8-871F-208CFEC332B3}"/>
              </a:ext>
            </a:extLst>
          </p:cNvPr>
          <p:cNvCxnSpPr/>
          <p:nvPr/>
        </p:nvCxnSpPr>
        <p:spPr>
          <a:xfrm>
            <a:off x="8870399" y="1900817"/>
            <a:ext cx="0" cy="3969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68C36710-1D4D-479F-8851-9057ADC1EA12}"/>
              </a:ext>
            </a:extLst>
          </p:cNvPr>
          <p:cNvCxnSpPr/>
          <p:nvPr/>
        </p:nvCxnSpPr>
        <p:spPr>
          <a:xfrm>
            <a:off x="9565342" y="1900817"/>
            <a:ext cx="0" cy="3969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116F9BBA-CC97-4045-817E-336C2F3ABBEE}"/>
              </a:ext>
            </a:extLst>
          </p:cNvPr>
          <p:cNvCxnSpPr/>
          <p:nvPr/>
        </p:nvCxnSpPr>
        <p:spPr>
          <a:xfrm>
            <a:off x="10336306" y="1900817"/>
            <a:ext cx="0" cy="3969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A99270EE-B93F-4D8F-B660-85A773C95B1C}"/>
              </a:ext>
            </a:extLst>
          </p:cNvPr>
          <p:cNvCxnSpPr/>
          <p:nvPr/>
        </p:nvCxnSpPr>
        <p:spPr>
          <a:xfrm>
            <a:off x="11080376" y="1900817"/>
            <a:ext cx="0" cy="3969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senseFly eBee X - БПЛА - Геодезическое оборудование и беспилотники">
            <a:extLst>
              <a:ext uri="{FF2B5EF4-FFF2-40B4-BE49-F238E27FC236}">
                <a16:creationId xmlns:a16="http://schemas.microsoft.com/office/drawing/2014/main" id="{D209E5FE-0B8F-4C4A-8615-839B49B5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5" y="368805"/>
            <a:ext cx="3172660" cy="317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0894AA-8EAC-4D3A-BC76-C3A718565A29}"/>
              </a:ext>
            </a:extLst>
          </p:cNvPr>
          <p:cNvSpPr txBox="1"/>
          <p:nvPr/>
        </p:nvSpPr>
        <p:spPr>
          <a:xfrm>
            <a:off x="98435" y="2685945"/>
            <a:ext cx="609600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ru-RU" sz="1600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</a:rPr>
              <a:t>SenseFly</a:t>
            </a:r>
            <a:r>
              <a:rPr lang="ru-RU" sz="1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</a:rPr>
              <a:t>eBee</a:t>
            </a:r>
            <a:r>
              <a:rPr lang="ru-RU" sz="1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</a:rPr>
              <a:t> X (Швейцария)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B56AB8B-28D1-417E-8C24-CE8BE98097CC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54" y="637947"/>
            <a:ext cx="4434398" cy="231283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048C7F2-B6DA-4FA3-A3DC-C306A458A251}"/>
              </a:ext>
            </a:extLst>
          </p:cNvPr>
          <p:cNvSpPr txBox="1"/>
          <p:nvPr/>
        </p:nvSpPr>
        <p:spPr>
          <a:xfrm>
            <a:off x="8396565" y="2649186"/>
            <a:ext cx="609600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215" algn="just">
              <a:lnSpc>
                <a:spcPct val="150000"/>
              </a:lnSpc>
            </a:pPr>
            <a:r>
              <a:rPr lang="ru-RU" sz="16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AgEagle</a:t>
            </a:r>
            <a:r>
              <a:rPr lang="ru-RU" sz="16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RX60 (Америка)</a:t>
            </a:r>
            <a:endParaRPr lang="ru-RU" sz="1200" dirty="0">
              <a:solidFill>
                <a:schemeClr val="accent6">
                  <a:lumMod val="5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B6BA6A-C2A2-42DD-988A-B1501F4295A3}"/>
              </a:ext>
            </a:extLst>
          </p:cNvPr>
          <p:cNvSpPr txBox="1"/>
          <p:nvPr/>
        </p:nvSpPr>
        <p:spPr>
          <a:xfrm>
            <a:off x="4433791" y="2764813"/>
            <a:ext cx="2580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DJI Phantom 4 RTK (Китай)</a:t>
            </a:r>
            <a:endParaRPr lang="ru-RU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5" name="Таблица 24">
            <a:extLst>
              <a:ext uri="{FF2B5EF4-FFF2-40B4-BE49-F238E27FC236}">
                <a16:creationId xmlns:a16="http://schemas.microsoft.com/office/drawing/2014/main" id="{DD84F8B0-326F-4419-86B2-663530600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544599"/>
              </p:ext>
            </p:extLst>
          </p:nvPr>
        </p:nvGraphicFramePr>
        <p:xfrm>
          <a:off x="2549926" y="3332318"/>
          <a:ext cx="7194904" cy="3119107"/>
        </p:xfrm>
        <a:graphic>
          <a:graphicData uri="http://schemas.openxmlformats.org/drawingml/2006/table">
            <a:tbl>
              <a:tblPr firstRow="1" firstCol="1" bandRow="1">
                <a:tableStyleId>{638B1855-1B75-4FBE-930C-398BA8C253C6}</a:tableStyleId>
              </a:tblPr>
              <a:tblGrid>
                <a:gridCol w="1385930">
                  <a:extLst>
                    <a:ext uri="{9D8B030D-6E8A-4147-A177-3AD203B41FA5}">
                      <a16:colId xmlns:a16="http://schemas.microsoft.com/office/drawing/2014/main" val="1804870604"/>
                    </a:ext>
                  </a:extLst>
                </a:gridCol>
                <a:gridCol w="1241529">
                  <a:extLst>
                    <a:ext uri="{9D8B030D-6E8A-4147-A177-3AD203B41FA5}">
                      <a16:colId xmlns:a16="http://schemas.microsoft.com/office/drawing/2014/main" val="503961757"/>
                    </a:ext>
                  </a:extLst>
                </a:gridCol>
                <a:gridCol w="1241529">
                  <a:extLst>
                    <a:ext uri="{9D8B030D-6E8A-4147-A177-3AD203B41FA5}">
                      <a16:colId xmlns:a16="http://schemas.microsoft.com/office/drawing/2014/main" val="3987801778"/>
                    </a:ext>
                  </a:extLst>
                </a:gridCol>
                <a:gridCol w="879744">
                  <a:extLst>
                    <a:ext uri="{9D8B030D-6E8A-4147-A177-3AD203B41FA5}">
                      <a16:colId xmlns:a16="http://schemas.microsoft.com/office/drawing/2014/main" val="784359736"/>
                    </a:ext>
                  </a:extLst>
                </a:gridCol>
                <a:gridCol w="1221908">
                  <a:extLst>
                    <a:ext uri="{9D8B030D-6E8A-4147-A177-3AD203B41FA5}">
                      <a16:colId xmlns:a16="http://schemas.microsoft.com/office/drawing/2014/main" val="886346117"/>
                    </a:ext>
                  </a:extLst>
                </a:gridCol>
                <a:gridCol w="1224264">
                  <a:extLst>
                    <a:ext uri="{9D8B030D-6E8A-4147-A177-3AD203B41FA5}">
                      <a16:colId xmlns:a16="http://schemas.microsoft.com/office/drawing/2014/main" val="316825796"/>
                    </a:ext>
                  </a:extLst>
                </a:gridCol>
              </a:tblGrid>
              <a:tr h="52291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 dirty="0">
                          <a:effectLst/>
                        </a:rPr>
                        <a:t>Существующие решения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600" dirty="0">
                          <a:effectLst/>
                        </a:rPr>
                        <a:t>Основные параметры</a:t>
                      </a:r>
                      <a:endParaRPr lang="ru-RU" sz="1800" dirty="0">
                        <a:effectLst/>
                      </a:endParaRPr>
                    </a:p>
                    <a:p>
                      <a:r>
                        <a:rPr lang="ru-RU" sz="1600" dirty="0">
                          <a:effectLst/>
                        </a:rPr>
                        <a:t> 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612276"/>
                  </a:ext>
                </a:extLst>
              </a:tr>
              <a:tr h="89109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 dirty="0">
                          <a:effectLst/>
                        </a:rPr>
                        <a:t>Работа при сильном ветре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 dirty="0">
                          <a:effectLst/>
                        </a:rPr>
                        <a:t>Длительность</a:t>
                      </a:r>
                      <a:endParaRPr lang="ru-RU" sz="16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 dirty="0">
                          <a:effectLst/>
                        </a:rPr>
                        <a:t>работы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Работа в условиях тумана</a:t>
                      </a:r>
                      <a:endParaRPr lang="ru-RU" sz="16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100" dirty="0">
                          <a:effectLst/>
                        </a:rPr>
                        <a:t> 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ru-RU" sz="1600" dirty="0">
                          <a:effectLst/>
                        </a:rPr>
                        <a:t>     Масса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Работа при высоких температурах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0281173"/>
                  </a:ext>
                </a:extLst>
              </a:tr>
              <a:tr h="5003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 dirty="0">
                          <a:effectLst/>
                        </a:rPr>
                        <a:t>DJI Phantom 4 RTK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2400" dirty="0">
                          <a:effectLst/>
                        </a:rPr>
                        <a:t>-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2400" dirty="0">
                          <a:effectLst/>
                        </a:rPr>
                        <a:t>-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2400" dirty="0">
                          <a:effectLst/>
                        </a:rPr>
                        <a:t>+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2400">
                          <a:effectLst/>
                        </a:rPr>
                        <a:t>+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2400">
                          <a:effectLst/>
                        </a:rPr>
                        <a:t>-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8862871"/>
                  </a:ext>
                </a:extLst>
              </a:tr>
              <a:tr h="47395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1400" dirty="0" err="1">
                          <a:effectLst/>
                        </a:rPr>
                        <a:t>SenseFly</a:t>
                      </a:r>
                      <a:r>
                        <a:rPr lang="ru-RU" sz="1400" dirty="0">
                          <a:effectLst/>
                        </a:rPr>
                        <a:t> </a:t>
                      </a:r>
                      <a:r>
                        <a:rPr lang="ru-RU" sz="1400" dirty="0" err="1">
                          <a:effectLst/>
                        </a:rPr>
                        <a:t>eBee</a:t>
                      </a:r>
                      <a:r>
                        <a:rPr lang="ru-RU" sz="1400" dirty="0">
                          <a:effectLst/>
                        </a:rPr>
                        <a:t> X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2400">
                          <a:effectLst/>
                        </a:rPr>
                        <a:t>-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2400">
                          <a:effectLst/>
                        </a:rPr>
                        <a:t>+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2400" dirty="0">
                          <a:effectLst/>
                        </a:rPr>
                        <a:t>-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2400" dirty="0">
                          <a:effectLst/>
                        </a:rPr>
                        <a:t>+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2400">
                          <a:effectLst/>
                        </a:rPr>
                        <a:t>-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7991539"/>
                  </a:ext>
                </a:extLst>
              </a:tr>
              <a:tr h="47984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ru-RU" sz="1600" dirty="0" err="1">
                          <a:effectLst/>
                        </a:rPr>
                        <a:t>AgEagle</a:t>
                      </a:r>
                      <a:r>
                        <a:rPr lang="ru-RU" sz="1600" dirty="0">
                          <a:effectLst/>
                        </a:rPr>
                        <a:t> RX6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2400">
                          <a:effectLst/>
                        </a:rPr>
                        <a:t>+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2400">
                          <a:effectLst/>
                        </a:rPr>
                        <a:t>+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2400">
                          <a:effectLst/>
                        </a:rPr>
                        <a:t>-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2400">
                          <a:effectLst/>
                        </a:rPr>
                        <a:t>-</a:t>
                      </a:r>
                      <a:endParaRPr lang="ru-RU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ru-RU" sz="2400" dirty="0">
                          <a:effectLst/>
                        </a:rPr>
                        <a:t>+</a:t>
                      </a:r>
                      <a:endParaRPr lang="ru-RU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773641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45BCB7E7-0872-444C-AE38-B7C2502CD3C3}"/>
              </a:ext>
            </a:extLst>
          </p:cNvPr>
          <p:cNvSpPr txBox="1"/>
          <p:nvPr/>
        </p:nvSpPr>
        <p:spPr>
          <a:xfrm>
            <a:off x="11235452" y="60034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8221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C2811D1-2492-40EB-BE53-671C96F94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82" y="1718712"/>
            <a:ext cx="8585832" cy="4630561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003380-E3BF-419C-A294-1A037F273DB9}"/>
              </a:ext>
            </a:extLst>
          </p:cNvPr>
          <p:cNvSpPr/>
          <p:nvPr/>
        </p:nvSpPr>
        <p:spPr>
          <a:xfrm>
            <a:off x="0" y="0"/>
            <a:ext cx="23308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9C8235-E5C5-47F6-B3E1-A6C94838AB76}"/>
              </a:ext>
            </a:extLst>
          </p:cNvPr>
          <p:cNvSpPr/>
          <p:nvPr/>
        </p:nvSpPr>
        <p:spPr>
          <a:xfrm>
            <a:off x="11958916" y="0"/>
            <a:ext cx="233083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B1CA11-7388-442C-AF9D-5F6F561CB260}"/>
              </a:ext>
            </a:extLst>
          </p:cNvPr>
          <p:cNvSpPr/>
          <p:nvPr/>
        </p:nvSpPr>
        <p:spPr>
          <a:xfrm>
            <a:off x="0" y="-1"/>
            <a:ext cx="12192000" cy="10488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Общая схема поля и полетное задание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F17ECCD-6B6E-4FFE-9B0B-9EC87D4B0309}"/>
              </a:ext>
            </a:extLst>
          </p:cNvPr>
          <p:cNvSpPr/>
          <p:nvPr/>
        </p:nvSpPr>
        <p:spPr>
          <a:xfrm rot="5400000">
            <a:off x="5974976" y="640976"/>
            <a:ext cx="242047" cy="121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52EB4D-FCE3-426B-9C42-9CE431157F8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674" y="-106458"/>
            <a:ext cx="1261783" cy="1261783"/>
          </a:xfrm>
          <a:prstGeom prst="rect">
            <a:avLst/>
          </a:prstGeom>
        </p:spPr>
      </p:pic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30570CD3-0CA1-415E-93F3-A76842929A04}"/>
              </a:ext>
            </a:extLst>
          </p:cNvPr>
          <p:cNvCxnSpPr>
            <a:cxnSpLocks/>
          </p:cNvCxnSpPr>
          <p:nvPr/>
        </p:nvCxnSpPr>
        <p:spPr>
          <a:xfrm flipV="1">
            <a:off x="1046687" y="5638800"/>
            <a:ext cx="331637" cy="733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0760DDFD-61CC-48C4-BF88-3C86C8BB3140}"/>
              </a:ext>
            </a:extLst>
          </p:cNvPr>
          <p:cNvCxnSpPr>
            <a:cxnSpLocks/>
          </p:cNvCxnSpPr>
          <p:nvPr/>
        </p:nvCxnSpPr>
        <p:spPr>
          <a:xfrm>
            <a:off x="1046687" y="6372783"/>
            <a:ext cx="19671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DA2FEE5-F782-480E-BCF8-808635A60C30}"/>
              </a:ext>
            </a:extLst>
          </p:cNvPr>
          <p:cNvSpPr txBox="1"/>
          <p:nvPr/>
        </p:nvSpPr>
        <p:spPr>
          <a:xfrm>
            <a:off x="1321707" y="5726452"/>
            <a:ext cx="1800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Точки остановки</a:t>
            </a:r>
          </a:p>
          <a:p>
            <a:r>
              <a:rPr lang="ru-RU" dirty="0"/>
              <a:t>БПЛА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CB024-11F1-4808-8E7F-6508B3685B20}"/>
              </a:ext>
            </a:extLst>
          </p:cNvPr>
          <p:cNvSpPr txBox="1"/>
          <p:nvPr/>
        </p:nvSpPr>
        <p:spPr>
          <a:xfrm>
            <a:off x="11235452" y="60034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43678-E64B-4A2C-B78C-A72BB5BBF01D}"/>
              </a:ext>
            </a:extLst>
          </p:cNvPr>
          <p:cNvSpPr txBox="1"/>
          <p:nvPr/>
        </p:nvSpPr>
        <p:spPr>
          <a:xfrm>
            <a:off x="8655836" y="2541681"/>
            <a:ext cx="3481765" cy="2687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БПЛА следует по заданному маршруту</a:t>
            </a:r>
          </a:p>
          <a:p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остановками каждые 3 метра.</a:t>
            </a:r>
          </a:p>
          <a:p>
            <a:pPr>
              <a:spcAft>
                <a:spcPts val="800"/>
              </a:spcAft>
            </a:pP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Дрон ведет постоянную видеосъемку.</a:t>
            </a:r>
          </a:p>
          <a:p>
            <a:pPr>
              <a:spcAft>
                <a:spcPts val="800"/>
              </a:spcAft>
            </a:pPr>
            <a:r>
              <a:rPr lang="ru-RU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остановке БПЛА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поворачивает камеру на 30 градусов в обе стороны, чтобы проверить сектор. </a:t>
            </a:r>
            <a:endParaRPr lang="ru-RU" sz="1800" kern="1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651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003380-E3BF-419C-A294-1A037F273DB9}"/>
              </a:ext>
            </a:extLst>
          </p:cNvPr>
          <p:cNvSpPr/>
          <p:nvPr/>
        </p:nvSpPr>
        <p:spPr>
          <a:xfrm>
            <a:off x="0" y="0"/>
            <a:ext cx="23308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9C8235-E5C5-47F6-B3E1-A6C94838AB76}"/>
              </a:ext>
            </a:extLst>
          </p:cNvPr>
          <p:cNvSpPr/>
          <p:nvPr/>
        </p:nvSpPr>
        <p:spPr>
          <a:xfrm>
            <a:off x="11958916" y="0"/>
            <a:ext cx="233083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B1CA11-7388-442C-AF9D-5F6F561CB260}"/>
              </a:ext>
            </a:extLst>
          </p:cNvPr>
          <p:cNvSpPr/>
          <p:nvPr/>
        </p:nvSpPr>
        <p:spPr>
          <a:xfrm>
            <a:off x="0" y="-1"/>
            <a:ext cx="12192000" cy="10488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Технические требования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F17ECCD-6B6E-4FFE-9B0B-9EC87D4B0309}"/>
              </a:ext>
            </a:extLst>
          </p:cNvPr>
          <p:cNvSpPr/>
          <p:nvPr/>
        </p:nvSpPr>
        <p:spPr>
          <a:xfrm rot="5400000">
            <a:off x="5974976" y="640976"/>
            <a:ext cx="242047" cy="121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52EB4D-FCE3-426B-9C42-9CE431157F8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674" y="-106458"/>
            <a:ext cx="1261783" cy="12617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410320-67AE-4F81-BC5E-AA67DCCEFE69}"/>
              </a:ext>
            </a:extLst>
          </p:cNvPr>
          <p:cNvSpPr txBox="1"/>
          <p:nvPr/>
        </p:nvSpPr>
        <p:spPr>
          <a:xfrm>
            <a:off x="448645" y="2405917"/>
            <a:ext cx="7874671" cy="3314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Время полета больше 50 минут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Максимальная высота полета – 3 м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Угол обзора камеры – α = 1,0472 рад</a:t>
            </a: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Разрешение камеры - 1920 × 1080 </a:t>
            </a:r>
          </a:p>
          <a:p>
            <a:pPr lvl="0" algn="just">
              <a:lnSpc>
                <a:spcPct val="150000"/>
              </a:lnSpc>
              <a:spcAft>
                <a:spcPts val="1000"/>
              </a:spcAft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 скоростью 60 кадров/с</a:t>
            </a:r>
          </a:p>
        </p:txBody>
      </p:sp>
      <p:sp>
        <p:nvSpPr>
          <p:cNvPr id="8" name="AutoShape 2" descr="Одна камера внизу">
            <a:extLst>
              <a:ext uri="{FF2B5EF4-FFF2-40B4-BE49-F238E27FC236}">
                <a16:creationId xmlns:a16="http://schemas.microsoft.com/office/drawing/2014/main" id="{9CB7F2EC-0632-42D1-AB6F-C8D5A4AB60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8C8DC08-0209-4E09-846A-5EAC40E8A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163" y="1048870"/>
            <a:ext cx="5799752" cy="39909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AB6669-7EB9-4E6D-B668-14A6DD153184}"/>
              </a:ext>
            </a:extLst>
          </p:cNvPr>
          <p:cNvSpPr txBox="1"/>
          <p:nvPr/>
        </p:nvSpPr>
        <p:spPr>
          <a:xfrm>
            <a:off x="11235452" y="60034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59006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003380-E3BF-419C-A294-1A037F273DB9}"/>
              </a:ext>
            </a:extLst>
          </p:cNvPr>
          <p:cNvSpPr/>
          <p:nvPr/>
        </p:nvSpPr>
        <p:spPr>
          <a:xfrm>
            <a:off x="0" y="0"/>
            <a:ext cx="23308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9C8235-E5C5-47F6-B3E1-A6C94838AB76}"/>
              </a:ext>
            </a:extLst>
          </p:cNvPr>
          <p:cNvSpPr/>
          <p:nvPr/>
        </p:nvSpPr>
        <p:spPr>
          <a:xfrm>
            <a:off x="11958916" y="0"/>
            <a:ext cx="233083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B1CA11-7388-442C-AF9D-5F6F561CB260}"/>
              </a:ext>
            </a:extLst>
          </p:cNvPr>
          <p:cNvSpPr/>
          <p:nvPr/>
        </p:nvSpPr>
        <p:spPr>
          <a:xfrm>
            <a:off x="0" y="-1"/>
            <a:ext cx="12192000" cy="10488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 системы управления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F17ECCD-6B6E-4FFE-9B0B-9EC87D4B0309}"/>
              </a:ext>
            </a:extLst>
          </p:cNvPr>
          <p:cNvSpPr/>
          <p:nvPr/>
        </p:nvSpPr>
        <p:spPr>
          <a:xfrm rot="5400000">
            <a:off x="5974976" y="640976"/>
            <a:ext cx="242047" cy="121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2CE219-D4CD-4B86-86E9-2F1F6EAA817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674" y="-106458"/>
            <a:ext cx="1261783" cy="12617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F8D8BB-4FBA-49C2-AE56-F9E91F9DAAE4}"/>
              </a:ext>
            </a:extLst>
          </p:cNvPr>
          <p:cNvSpPr txBox="1"/>
          <p:nvPr/>
        </p:nvSpPr>
        <p:spPr>
          <a:xfrm>
            <a:off x="11235452" y="60034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6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C49F70F-5F6D-4D18-A6F7-648059348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84" y="1071471"/>
            <a:ext cx="10802032" cy="554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50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003380-E3BF-419C-A294-1A037F273DB9}"/>
              </a:ext>
            </a:extLst>
          </p:cNvPr>
          <p:cNvSpPr/>
          <p:nvPr/>
        </p:nvSpPr>
        <p:spPr>
          <a:xfrm>
            <a:off x="0" y="0"/>
            <a:ext cx="23308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9C8235-E5C5-47F6-B3E1-A6C94838AB76}"/>
              </a:ext>
            </a:extLst>
          </p:cNvPr>
          <p:cNvSpPr/>
          <p:nvPr/>
        </p:nvSpPr>
        <p:spPr>
          <a:xfrm>
            <a:off x="11958916" y="0"/>
            <a:ext cx="233083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B1CA11-7388-442C-AF9D-5F6F561CB260}"/>
              </a:ext>
            </a:extLst>
          </p:cNvPr>
          <p:cNvSpPr/>
          <p:nvPr/>
        </p:nvSpPr>
        <p:spPr>
          <a:xfrm>
            <a:off x="0" y="-1"/>
            <a:ext cx="12192000" cy="10488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Компоненты БПЛА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F17ECCD-6B6E-4FFE-9B0B-9EC87D4B0309}"/>
              </a:ext>
            </a:extLst>
          </p:cNvPr>
          <p:cNvSpPr/>
          <p:nvPr/>
        </p:nvSpPr>
        <p:spPr>
          <a:xfrm rot="5400000">
            <a:off x="5974976" y="640976"/>
            <a:ext cx="242047" cy="121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9ED1E0-9B16-45F5-9350-D32F09598AC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674" y="-106458"/>
            <a:ext cx="1261783" cy="126178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12FA7C7-F361-4D3F-ADE4-89FDBDE50E8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26" y="1091145"/>
            <a:ext cx="1978959" cy="134158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695D4C-602D-4F4C-A455-975C16CE1EFC}"/>
              </a:ext>
            </a:extLst>
          </p:cNvPr>
          <p:cNvSpPr txBox="1"/>
          <p:nvPr/>
        </p:nvSpPr>
        <p:spPr>
          <a:xfrm>
            <a:off x="432427" y="294664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Компьютер </a:t>
            </a:r>
            <a:r>
              <a:rPr lang="ru-RU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Raspberry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Pi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Intel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Movidius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Neural Compute Stick</a:t>
            </a:r>
            <a:endParaRPr lang="ru-RU" sz="1600" dirty="0"/>
          </a:p>
          <a:p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              (0,06 кг)</a:t>
            </a:r>
          </a:p>
        </p:txBody>
      </p:sp>
      <p:pic>
        <p:nvPicPr>
          <p:cNvPr id="17" name="Рисунок 16" descr="product main image">
            <a:extLst>
              <a:ext uri="{FF2B5EF4-FFF2-40B4-BE49-F238E27FC236}">
                <a16:creationId xmlns:a16="http://schemas.microsoft.com/office/drawing/2014/main" id="{31D0355C-3ED1-4202-9893-8F878A3C48B1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3200" r="93800">
                        <a14:foregroundMark x1="89000" y1="40800" x2="89000" y2="52000"/>
                        <a14:foregroundMark x1="93800" y1="39400" x2="93800" y2="39400"/>
                        <a14:foregroundMark x1="3200" y1="40200" x2="3200" y2="40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097" y="1765774"/>
            <a:ext cx="1184790" cy="1418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Рисунок 33" descr="Рама квадрокоптера Tarot IronMan 650 Kit (TL65B01). Tarot. Радиоуправляемые  коптеры. Купить в Москве и с доставкой по России">
            <a:extLst>
              <a:ext uri="{FF2B5EF4-FFF2-40B4-BE49-F238E27FC236}">
                <a16:creationId xmlns:a16="http://schemas.microsoft.com/office/drawing/2014/main" id="{F056BC1E-081F-4AA7-A28D-4D027C1DC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/>
          <a:stretch/>
        </p:blipFill>
        <p:spPr bwMode="auto">
          <a:xfrm>
            <a:off x="7469671" y="1048870"/>
            <a:ext cx="3761536" cy="253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65C479-2CE9-4536-A2E7-9BE4ED6CE09A}"/>
              </a:ext>
            </a:extLst>
          </p:cNvPr>
          <p:cNvSpPr txBox="1"/>
          <p:nvPr/>
        </p:nvSpPr>
        <p:spPr>
          <a:xfrm>
            <a:off x="8489138" y="305090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Рама с шасси</a:t>
            </a:r>
          </a:p>
          <a:p>
            <a:r>
              <a:rPr lang="ru-RU" sz="1600" dirty="0">
                <a:latin typeface="Times New Roman" panose="02020603050405020304" pitchFamily="18" charset="0"/>
              </a:rPr>
              <a:t>(0,5 кг)</a:t>
            </a:r>
            <a:endParaRPr lang="ru-RU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E50A72-3BBD-4BC3-9E96-13ED30AD9B48}"/>
              </a:ext>
            </a:extLst>
          </p:cNvPr>
          <p:cNvSpPr txBox="1"/>
          <p:nvPr/>
        </p:nvSpPr>
        <p:spPr>
          <a:xfrm>
            <a:off x="0" y="5759953"/>
            <a:ext cx="2838801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Камера </a:t>
            </a:r>
            <a:r>
              <a:rPr lang="ru-RU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Zenmuse</a:t>
            </a: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H20</a:t>
            </a:r>
          </a:p>
        </p:txBody>
      </p:sp>
      <p:pic>
        <p:nvPicPr>
          <p:cNvPr id="24" name="Рисунок 23" descr="Пропеллер карбоновый P 20x6 T-Motor (пара)">
            <a:extLst>
              <a:ext uri="{FF2B5EF4-FFF2-40B4-BE49-F238E27FC236}">
                <a16:creationId xmlns:a16="http://schemas.microsoft.com/office/drawing/2014/main" id="{9B9EEC7C-263C-47A7-9864-8FBD875DF2B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28"/>
          <a:stretch/>
        </p:blipFill>
        <p:spPr bwMode="auto">
          <a:xfrm>
            <a:off x="3861736" y="1297730"/>
            <a:ext cx="3035314" cy="146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Рисунок 24" descr="T-Motor MN501-S KV300">
            <a:extLst>
              <a:ext uri="{FF2B5EF4-FFF2-40B4-BE49-F238E27FC236}">
                <a16:creationId xmlns:a16="http://schemas.microsoft.com/office/drawing/2014/main" id="{487364E8-5489-4127-8FA3-4C61541921DC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5"/>
          <a:stretch/>
        </p:blipFill>
        <p:spPr bwMode="auto">
          <a:xfrm>
            <a:off x="8891588" y="3687348"/>
            <a:ext cx="2552977" cy="188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23C15D5-86C3-4F04-884C-EE6EAC58D0C1}"/>
              </a:ext>
            </a:extLst>
          </p:cNvPr>
          <p:cNvSpPr txBox="1"/>
          <p:nvPr/>
        </p:nvSpPr>
        <p:spPr>
          <a:xfrm>
            <a:off x="3904447" y="3065857"/>
            <a:ext cx="36348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Карбоновый пропеллер P 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20x6 T-Motor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(0,18 кг)</a:t>
            </a:r>
            <a:endParaRPr lang="ru-RU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3105E8-B631-401A-B056-3140592C77F7}"/>
              </a:ext>
            </a:extLst>
          </p:cNvPr>
          <p:cNvSpPr txBox="1"/>
          <p:nvPr/>
        </p:nvSpPr>
        <p:spPr>
          <a:xfrm>
            <a:off x="8059887" y="5688667"/>
            <a:ext cx="7385178" cy="687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spcAft>
                <a:spcPts val="800"/>
              </a:spcAft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ru-RU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вигатель </a:t>
            </a:r>
            <a:r>
              <a:rPr lang="en-GB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T-Motor MN501-S KV300</a:t>
            </a:r>
            <a:endParaRPr lang="ru-RU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spcAft>
                <a:spcPts val="800"/>
              </a:spcAft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(0,68 кг)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EA5C4A-2539-4F85-B971-559B1CBDE9BB}"/>
              </a:ext>
            </a:extLst>
          </p:cNvPr>
          <p:cNvSpPr txBox="1"/>
          <p:nvPr/>
        </p:nvSpPr>
        <p:spPr>
          <a:xfrm>
            <a:off x="11235452" y="60034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7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6DBC4E8-62CC-4126-ADCA-22AD373561FB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79" y="3853890"/>
            <a:ext cx="2379337" cy="182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D613207-6298-48AB-B520-54884749D743}"/>
              </a:ext>
            </a:extLst>
          </p:cNvPr>
          <p:cNvPicPr/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16774" y1="59874" x2="16774" y2="59874"/>
                        <a14:foregroundMark x1="16774" y1="58926" x2="16774" y2="589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2203" y="3565773"/>
            <a:ext cx="2084019" cy="218919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7EF7E8E-1194-4E6E-8937-9AEB295A98D3}"/>
              </a:ext>
            </a:extLst>
          </p:cNvPr>
          <p:cNvSpPr txBox="1"/>
          <p:nvPr/>
        </p:nvSpPr>
        <p:spPr>
          <a:xfrm>
            <a:off x="2519956" y="5768848"/>
            <a:ext cx="2877146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ctr">
              <a:lnSpc>
                <a:spcPct val="150000"/>
              </a:lnSpc>
            </a:pPr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Подвес с камерой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79A01CD-37B4-4687-B01C-6F8E91001950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768" y="3768060"/>
            <a:ext cx="2641894" cy="207936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58078F-DF02-4FA2-9FFC-33E18B83E3B7}"/>
              </a:ext>
            </a:extLst>
          </p:cNvPr>
          <p:cNvSpPr txBox="1"/>
          <p:nvPr/>
        </p:nvSpPr>
        <p:spPr>
          <a:xfrm>
            <a:off x="5721854" y="5802073"/>
            <a:ext cx="24517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Полётный контроллер </a:t>
            </a:r>
          </a:p>
          <a:p>
            <a:r>
              <a:rPr lang="ru-RU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CUAV X7+ PRO (0,11 кг)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E271E-6D8F-4079-9257-759D96B85E07}"/>
              </a:ext>
            </a:extLst>
          </p:cNvPr>
          <p:cNvSpPr txBox="1"/>
          <p:nvPr/>
        </p:nvSpPr>
        <p:spPr>
          <a:xfrm>
            <a:off x="2716018" y="6157440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кг</a:t>
            </a:r>
          </a:p>
        </p:txBody>
      </p:sp>
    </p:spTree>
    <p:extLst>
      <p:ext uri="{BB962C8B-B14F-4D97-AF65-F5344CB8AC3E}">
        <p14:creationId xmlns:p14="http://schemas.microsoft.com/office/powerpoint/2010/main" val="4079671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D003380-E3BF-419C-A294-1A037F273DB9}"/>
              </a:ext>
            </a:extLst>
          </p:cNvPr>
          <p:cNvSpPr/>
          <p:nvPr/>
        </p:nvSpPr>
        <p:spPr>
          <a:xfrm>
            <a:off x="0" y="0"/>
            <a:ext cx="233082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39C8235-E5C5-47F6-B3E1-A6C94838AB76}"/>
              </a:ext>
            </a:extLst>
          </p:cNvPr>
          <p:cNvSpPr/>
          <p:nvPr/>
        </p:nvSpPr>
        <p:spPr>
          <a:xfrm>
            <a:off x="11958916" y="0"/>
            <a:ext cx="233083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B1CA11-7388-442C-AF9D-5F6F561CB260}"/>
              </a:ext>
            </a:extLst>
          </p:cNvPr>
          <p:cNvSpPr/>
          <p:nvPr/>
        </p:nvSpPr>
        <p:spPr>
          <a:xfrm>
            <a:off x="0" y="-1"/>
            <a:ext cx="12192000" cy="10488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50000"/>
              </a:lnSpc>
            </a:pPr>
            <a:r>
              <a:rPr lang="ru-RU" sz="3600" b="1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ru-RU" sz="3600" b="1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Расчет винтомоторной группы</a:t>
            </a:r>
            <a:endParaRPr lang="ru-RU" sz="3600" u="none" strike="noStrike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F17ECCD-6B6E-4FFE-9B0B-9EC87D4B0309}"/>
              </a:ext>
            </a:extLst>
          </p:cNvPr>
          <p:cNvSpPr/>
          <p:nvPr/>
        </p:nvSpPr>
        <p:spPr>
          <a:xfrm rot="5400000">
            <a:off x="5974976" y="640976"/>
            <a:ext cx="242047" cy="1219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9ED1E0-9B16-45F5-9350-D32F09598AC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674" y="-106458"/>
            <a:ext cx="1261783" cy="1261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81B63C-BCA4-4ADA-A4C2-ED07907EEE2E}"/>
                  </a:ext>
                </a:extLst>
              </p:cNvPr>
              <p:cNvSpPr txBox="1"/>
              <p:nvPr/>
            </p:nvSpPr>
            <p:spPr>
              <a:xfrm>
                <a:off x="-403414" y="1466579"/>
                <a:ext cx="6051177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дрона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верт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тяг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дрона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81B63C-BCA4-4ADA-A4C2-ED07907EE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3414" y="1466579"/>
                <a:ext cx="6051177" cy="427618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D3A249-B35F-456B-B5EE-D1BB46C8B32E}"/>
                  </a:ext>
                </a:extLst>
              </p:cNvPr>
              <p:cNvSpPr txBox="1"/>
              <p:nvPr/>
            </p:nvSpPr>
            <p:spPr>
              <a:xfrm>
                <a:off x="-1042146" y="2508421"/>
                <a:ext cx="6466329" cy="4497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тяг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дрона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верт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D3A249-B35F-456B-B5EE-D1BB46C8B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42146" y="2508421"/>
                <a:ext cx="6466329" cy="449739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C15F1F-CF6A-4EB5-BC98-953FC4963189}"/>
                  </a:ext>
                </a:extLst>
              </p:cNvPr>
              <p:cNvSpPr txBox="1"/>
              <p:nvPr/>
            </p:nvSpPr>
            <p:spPr>
              <a:xfrm>
                <a:off x="116541" y="3582150"/>
                <a:ext cx="8094017" cy="4497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тяг.макс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дрона.макс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верт.макс</m:t>
                              </m:r>
                            </m:sub>
                          </m:sSub>
                        </m:e>
                      </m:d>
                      <m:r>
                        <a:rPr lang="ru-RU" sz="2000" i="0">
                          <a:latin typeface="Cambria Math" panose="02040503050406030204" pitchFamily="18" charset="0"/>
                        </a:rPr>
                        <m:t>5.1∙</m:t>
                      </m:r>
                      <m:d>
                        <m:d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9.8+2</m:t>
                          </m:r>
                        </m:e>
                      </m:d>
                      <m:r>
                        <a:rPr lang="ru-RU" sz="2000" i="0">
                          <a:latin typeface="Cambria Math" panose="02040503050406030204" pitchFamily="18" charset="0"/>
                        </a:rPr>
                        <m:t>=60,18 Н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C15F1F-CF6A-4EB5-BC98-953FC4963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1" y="3582150"/>
                <a:ext cx="8094017" cy="449739"/>
              </a:xfrm>
              <a:prstGeom prst="rect">
                <a:avLst/>
              </a:prstGeom>
              <a:blipFill>
                <a:blip r:embed="rId5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FC8994-68A1-4DD9-B3EA-F245CBBFDFBF}"/>
                  </a:ext>
                </a:extLst>
              </p:cNvPr>
              <p:cNvSpPr txBox="1"/>
              <p:nvPr/>
            </p:nvSpPr>
            <p:spPr>
              <a:xfrm>
                <a:off x="680271" y="4683807"/>
                <a:ext cx="88754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ru-RU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тяг.макс</m:t>
                        </m:r>
                      </m:sub>
                    </m:sSub>
                    <m:r>
                      <a:rPr lang="ru-RU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ru-RU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ru-RU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ru-RU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ru-RU" sz="20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ru-RU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endParaRPr lang="ru-RU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FC8994-68A1-4DD9-B3EA-F245CBBFD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71" y="4683807"/>
                <a:ext cx="88754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CC8ABB-9F79-4BE4-952D-56E37E51969A}"/>
                  </a:ext>
                </a:extLst>
              </p:cNvPr>
              <p:cNvSpPr txBox="1"/>
              <p:nvPr/>
            </p:nvSpPr>
            <p:spPr>
              <a:xfrm>
                <a:off x="-1553134" y="5689259"/>
                <a:ext cx="8875478" cy="668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.макс</m:t>
                          </m:r>
                        </m:sub>
                      </m:sSub>
                      <m:r>
                        <a:rPr lang="ru-RU" sz="20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u-RU" sz="2000" i="0">
                                  <a:latin typeface="Cambria Math" panose="02040503050406030204" pitchFamily="18" charset="0"/>
                                </a:rPr>
                                <m:t>тяг.макс</m:t>
                              </m:r>
                            </m:sub>
                          </m:sSub>
                        </m:num>
                        <m:den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ru-RU" sz="20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60,18</m:t>
                          </m:r>
                        </m:num>
                        <m:den>
                          <m:r>
                            <a:rPr lang="ru-RU" sz="2000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ru-RU" sz="2000" i="0">
                          <a:latin typeface="Cambria Math" panose="02040503050406030204" pitchFamily="18" charset="0"/>
                        </a:rPr>
                        <m:t>=15,045 Н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CC8ABB-9F79-4BE4-952D-56E37E519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53134" y="5689259"/>
                <a:ext cx="8875478" cy="668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9312F7E-9429-4E03-BA92-90D5E5D8068B}"/>
              </a:ext>
            </a:extLst>
          </p:cNvPr>
          <p:cNvSpPr txBox="1"/>
          <p:nvPr/>
        </p:nvSpPr>
        <p:spPr>
          <a:xfrm>
            <a:off x="667718" y="2037502"/>
            <a:ext cx="5580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</a:rPr>
              <a:t>Из второго закона Ньютона выразили силу тяги винтов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54D67C-42C1-4CCD-B5B6-F4AD57E49D6F}"/>
              </a:ext>
            </a:extLst>
          </p:cNvPr>
          <p:cNvSpPr txBox="1"/>
          <p:nvPr/>
        </p:nvSpPr>
        <p:spPr>
          <a:xfrm>
            <a:off x="667718" y="3081925"/>
            <a:ext cx="553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</a:rPr>
              <a:t>Подставим в формулу требуемые значения для дрона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07669C-118E-4685-A979-8ECCC34E96F7}"/>
              </a:ext>
            </a:extLst>
          </p:cNvPr>
          <p:cNvSpPr txBox="1"/>
          <p:nvPr/>
        </p:nvSpPr>
        <p:spPr>
          <a:xfrm>
            <a:off x="636496" y="4214752"/>
            <a:ext cx="716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 как сила тяги равномерна распределена между всеми винтами, то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756B51-0097-427D-8DBE-34A453DFE28B}"/>
              </a:ext>
            </a:extLst>
          </p:cNvPr>
          <p:cNvSpPr txBox="1"/>
          <p:nvPr/>
        </p:nvSpPr>
        <p:spPr>
          <a:xfrm>
            <a:off x="636496" y="5242108"/>
            <a:ext cx="6871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Теперь рассчитаем силу тяги каждого винта </a:t>
            </a:r>
            <a:endParaRPr lang="ru-RU" dirty="0"/>
          </a:p>
        </p:txBody>
      </p:sp>
      <p:pic>
        <p:nvPicPr>
          <p:cNvPr id="31" name="Рисунок 30" descr="Пропеллер карбоновый P 20x6 T-Motor (пара)">
            <a:extLst>
              <a:ext uri="{FF2B5EF4-FFF2-40B4-BE49-F238E27FC236}">
                <a16:creationId xmlns:a16="http://schemas.microsoft.com/office/drawing/2014/main" id="{127F1A08-65E8-4879-BAAA-DE2152C16D60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28"/>
          <a:stretch/>
        </p:blipFill>
        <p:spPr bwMode="auto">
          <a:xfrm>
            <a:off x="7094375" y="1095613"/>
            <a:ext cx="4572000" cy="22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0C876B-753A-4536-B552-3CD7B5FAD039}"/>
              </a:ext>
            </a:extLst>
          </p:cNvPr>
          <p:cNvSpPr txBox="1"/>
          <p:nvPr/>
        </p:nvSpPr>
        <p:spPr>
          <a:xfrm>
            <a:off x="7912540" y="3618282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</a:rPr>
              <a:t>Подобран карбоновый </a:t>
            </a:r>
          </a:p>
          <a:p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</a:rPr>
              <a:t>пропеллер </a:t>
            </a:r>
          </a:p>
          <a:p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</a:rPr>
              <a:t>P 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20x6 T-Motor</a:t>
            </a:r>
            <a:endParaRPr lang="ru-RU" sz="2000" b="1" dirty="0"/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764A1190-4CDA-4AF8-A411-F5D93F978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9349" y="5044312"/>
            <a:ext cx="44425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Диаметр - D = 0,508 м</a:t>
            </a:r>
            <a:endParaRPr kumimoji="0" lang="ru-RU" altLang="ru-RU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4926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Коэффициент мощности – β = 0,062145</a:t>
            </a:r>
            <a:endParaRPr kumimoji="0" lang="ru-RU" altLang="ru-RU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4926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Коэффициент тяги – α = 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A22A9438-3210-477B-9082-532C593BC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941" y="5556493"/>
            <a:ext cx="788190" cy="26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">
            <a:extLst>
              <a:ext uri="{FF2B5EF4-FFF2-40B4-BE49-F238E27FC236}">
                <a16:creationId xmlns:a16="http://schemas.microsoft.com/office/drawing/2014/main" id="{43CFDF19-FE7B-4D48-A266-DEA2CE829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3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18181E-C5BD-412F-9B44-C6916DD320B2}"/>
              </a:ext>
            </a:extLst>
          </p:cNvPr>
          <p:cNvSpPr txBox="1"/>
          <p:nvPr/>
        </p:nvSpPr>
        <p:spPr>
          <a:xfrm>
            <a:off x="11235452" y="60034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675512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8944</TotalTime>
  <Words>955</Words>
  <Application>Microsoft Office PowerPoint</Application>
  <PresentationFormat>Широкоэкранный</PresentationFormat>
  <Paragraphs>194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9" baseType="lpstr">
      <vt:lpstr>Appetite</vt:lpstr>
      <vt:lpstr>-apple-system</vt:lpstr>
      <vt:lpstr>Aptos</vt:lpstr>
      <vt:lpstr>Arial</vt:lpstr>
      <vt:lpstr>Calibri</vt:lpstr>
      <vt:lpstr>Calibri Light</vt:lpstr>
      <vt:lpstr>Cambria Math</vt:lpstr>
      <vt:lpstr>Corbel</vt:lpstr>
      <vt:lpstr>KaTeX_Main</vt:lpstr>
      <vt:lpstr>Times New Roman</vt:lpstr>
      <vt:lpstr>Тема Office</vt:lpstr>
      <vt:lpstr>Использование БПЛА для контроля состояния  посевных полей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Использование БПЛА для контроля посевных полей</dc:title>
  <dc:creator>Lera Sokolova</dc:creator>
  <cp:lastModifiedBy>Lera Sokolova</cp:lastModifiedBy>
  <cp:revision>135</cp:revision>
  <cp:lastPrinted>2024-06-24T05:21:26Z</cp:lastPrinted>
  <dcterms:created xsi:type="dcterms:W3CDTF">2024-01-28T13:24:22Z</dcterms:created>
  <dcterms:modified xsi:type="dcterms:W3CDTF">2024-06-24T06:03:32Z</dcterms:modified>
</cp:coreProperties>
</file>